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12.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p:restoredTop sz="94663"/>
  </p:normalViewPr>
  <p:slideViewPr>
    <p:cSldViewPr snapToGrid="0" snapToObjects="1">
      <p:cViewPr varScale="1">
        <p:scale>
          <a:sx n="82" d="100"/>
          <a:sy n="82" d="100"/>
        </p:scale>
        <p:origin x="13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3400" b="0" i="0" u="none" strike="noStrike">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7900-0948-922D-33AB92EC3371}"/>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3400" b="0" i="0" u="none" strike="noStrike">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FE0E-4C4D-951E-63F7FBB7DA2D}"/>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3400" b="0" i="0" u="none" strike="noStrike">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859F-4B4C-A1E1-6D92C2E2DAC8}"/>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3400" b="0" i="0" u="none" strike="noStrike">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9D4E-B249-8F34-70983B70AEBC}"/>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FA88-BA4E-BB73-AD191CFE84C2}"/>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BD97-D04B-AE17-364AFB2C07E4}"/>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1143000" y="685800"/>
            <a:ext cx="4572000" cy="3429000"/>
          </a:xfrm>
          <a:prstGeom prst="rect">
            <a:avLst/>
          </a:prstGeom>
        </p:spPr>
        <p:txBody>
          <a:bodyPr/>
          <a:lstStyle/>
          <a:p>
            <a:endParaRPr/>
          </a:p>
        </p:txBody>
      </p:sp>
      <p:sp>
        <p:nvSpPr>
          <p:cNvPr id="156" name="Shape 15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t>VSMs have several attractive properties. VSMs extract knowledge automatically from a given corpus, thus they require much less labour than other approaches to semantics, such as hand-coded knowledge bases and ontologies.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t>Euclidean distance : vectors u, v of dimension N</a:t>
            </a:r>
          </a:p>
          <a:p>
            <a:r>
              <a:t>sqrt (sum_i to N ( | u</a:t>
            </a:r>
            <a:r>
              <a:rPr baseline="-5999"/>
              <a:t>i</a:t>
            </a:r>
            <a:r>
              <a:t> - v</a:t>
            </a:r>
            <a:r>
              <a:rPr baseline="-5999"/>
              <a:t>i</a:t>
            </a:r>
            <a:r>
              <a:t>|</a:t>
            </a:r>
            <a:r>
              <a:rPr baseline="31999"/>
              <a:t>2</a:t>
            </a:r>
            <a:r>
              <a:t>  ) )</a:t>
            </a:r>
          </a:p>
          <a:p>
            <a:r>
              <a:t>A to B is   sqrt of | 2-10 |</a:t>
            </a:r>
            <a:r>
              <a:rPr baseline="31999"/>
              <a:t>2 </a:t>
            </a:r>
            <a:r>
              <a:t>+ | 4-15 |</a:t>
            </a:r>
            <a:r>
              <a:rPr baseline="31999"/>
              <a:t>2</a:t>
            </a:r>
            <a:r>
              <a:t> = 13.6</a:t>
            </a:r>
          </a:p>
          <a:p>
            <a:r>
              <a:t>B to C is   sqrt of | 10-14 |</a:t>
            </a:r>
            <a:r>
              <a:rPr baseline="31999"/>
              <a:t>2 </a:t>
            </a:r>
            <a:r>
              <a:t>+ | 15-10 |</a:t>
            </a:r>
            <a:r>
              <a:rPr baseline="31999"/>
              <a:t>2</a:t>
            </a:r>
            <a:r>
              <a:t> = 6.4</a:t>
            </a:r>
          </a:p>
          <a:p>
            <a:endParaRPr/>
          </a:p>
          <a:p>
            <a:r>
              <a:t>A = Superb, B = Good, C=Disappointing</a:t>
            </a:r>
          </a:p>
          <a:p>
            <a:r>
              <a:t>Goal: related words are close, and unrelated words are far apart.  </a:t>
            </a:r>
          </a:p>
          <a:p>
            <a:r>
              <a:t>Did we do it?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noRot="1" noChangeAspect="1"/>
          </p:cNvSpPr>
          <p:nvPr>
            <p:ph type="sldImg"/>
          </p:nvPr>
        </p:nvSpPr>
        <p:spPr>
          <a:prstGeom prst="rect">
            <a:avLst/>
          </a:prstGeom>
        </p:spPr>
        <p:txBody>
          <a:bodyPr/>
          <a:lstStyle/>
          <a:p>
            <a:endParaRPr/>
          </a:p>
        </p:txBody>
      </p:sp>
      <p:sp>
        <p:nvSpPr>
          <p:cNvPr id="417" name="Shape 417"/>
          <p:cNvSpPr>
            <a:spLocks noGrp="1"/>
          </p:cNvSpPr>
          <p:nvPr>
            <p:ph type="body" sz="quarter" idx="1"/>
          </p:nvPr>
        </p:nvSpPr>
        <p:spPr>
          <a:prstGeom prst="rect">
            <a:avLst/>
          </a:prstGeom>
        </p:spPr>
        <p:txBody>
          <a:bodyPr/>
          <a:lstStyle/>
          <a:p>
            <a:r>
              <a:t>Euclidean distance : vectors u, v of dimension N</a:t>
            </a:r>
          </a:p>
          <a:p>
            <a:r>
              <a:t>sqrt (sum_i to N ( | u</a:t>
            </a:r>
            <a:r>
              <a:rPr baseline="-5999"/>
              <a:t>i</a:t>
            </a:r>
            <a:r>
              <a:t> - v</a:t>
            </a:r>
            <a:r>
              <a:rPr baseline="-5999"/>
              <a:t>i</a:t>
            </a:r>
            <a:r>
              <a:t>|</a:t>
            </a:r>
            <a:r>
              <a:rPr baseline="31999"/>
              <a:t>2</a:t>
            </a:r>
            <a:r>
              <a:t>  ) )</a:t>
            </a:r>
          </a:p>
          <a:p>
            <a:r>
              <a:t>A to B is   sqrt of | 2-10 |</a:t>
            </a:r>
            <a:r>
              <a:rPr baseline="31999"/>
              <a:t>2 </a:t>
            </a:r>
            <a:r>
              <a:t>+ | 4-15 |</a:t>
            </a:r>
            <a:r>
              <a:rPr baseline="31999"/>
              <a:t>2</a:t>
            </a:r>
            <a:r>
              <a:t> = 13.6</a:t>
            </a:r>
          </a:p>
          <a:p>
            <a:r>
              <a:t>B to C is   sqrt of | 10-14 |</a:t>
            </a:r>
            <a:r>
              <a:rPr baseline="31999"/>
              <a:t>2 </a:t>
            </a:r>
            <a:r>
              <a:t>+ | 15-10 |</a:t>
            </a:r>
            <a:r>
              <a:rPr baseline="31999"/>
              <a:t>2</a:t>
            </a:r>
            <a:r>
              <a:t> = 6.4</a:t>
            </a:r>
          </a:p>
          <a:p>
            <a:endParaRPr/>
          </a:p>
          <a:p>
            <a:r>
              <a:t>A = Superb, B = Good, C=Disappointing</a:t>
            </a:r>
          </a:p>
          <a:p>
            <a:r>
              <a:t>Goal: related words are close, and unrelated words are far apart.  </a:t>
            </a:r>
          </a:p>
          <a:p>
            <a:r>
              <a:t>Did we do it?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noRot="1" noChangeAspect="1"/>
          </p:cNvSpPr>
          <p:nvPr>
            <p:ph type="sldImg"/>
          </p:nvPr>
        </p:nvSpPr>
        <p:spPr>
          <a:prstGeom prst="rect">
            <a:avLst/>
          </a:prstGeom>
        </p:spPr>
        <p:txBody>
          <a:bodyPr/>
          <a:lstStyle/>
          <a:p>
            <a:endParaRPr/>
          </a:p>
        </p:txBody>
      </p:sp>
      <p:sp>
        <p:nvSpPr>
          <p:cNvPr id="447" name="Shape 447"/>
          <p:cNvSpPr>
            <a:spLocks noGrp="1"/>
          </p:cNvSpPr>
          <p:nvPr>
            <p:ph type="body" sz="quarter" idx="1"/>
          </p:nvPr>
        </p:nvSpPr>
        <p:spPr>
          <a:prstGeom prst="rect">
            <a:avLst/>
          </a:prstGeom>
        </p:spPr>
        <p:txBody>
          <a:bodyPr/>
          <a:lstStyle/>
          <a:p>
            <a:r>
              <a:t>Defines a co-occurrence matrix</a:t>
            </a:r>
          </a:p>
          <a:p>
            <a:r>
              <a:t>w-2, w-1 target word w+1 w+2</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noRot="1" noChangeAspect="1"/>
          </p:cNvSpPr>
          <p:nvPr>
            <p:ph type="sldImg"/>
          </p:nvPr>
        </p:nvSpPr>
        <p:spPr>
          <a:prstGeom prst="rect">
            <a:avLst/>
          </a:prstGeom>
        </p:spPr>
        <p:txBody>
          <a:bodyPr/>
          <a:lstStyle/>
          <a:p>
            <a:endParaRPr/>
          </a:p>
        </p:txBody>
      </p:sp>
      <p:sp>
        <p:nvSpPr>
          <p:cNvPr id="458" name="Shape 458"/>
          <p:cNvSpPr>
            <a:spLocks noGrp="1"/>
          </p:cNvSpPr>
          <p:nvPr>
            <p:ph type="body" sz="quarter" idx="1"/>
          </p:nvPr>
        </p:nvSpPr>
        <p:spPr>
          <a:prstGeom prst="rect">
            <a:avLst/>
          </a:prstGeom>
        </p:spPr>
        <p:txBody>
          <a:bodyPr/>
          <a:lstStyle/>
          <a:p>
            <a:r>
              <a:t>|V| = size of vocabulary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r>
              <a:t>Defines a co-occurrence matrix</a:t>
            </a:r>
          </a:p>
          <a:p>
            <a:r>
              <a:t>w-2, w-1 target word w+1 w+2</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Shape 474"/>
          <p:cNvSpPr>
            <a:spLocks noGrp="1" noRot="1" noChangeAspect="1"/>
          </p:cNvSpPr>
          <p:nvPr>
            <p:ph type="sldImg"/>
          </p:nvPr>
        </p:nvSpPr>
        <p:spPr>
          <a:prstGeom prst="rect">
            <a:avLst/>
          </a:prstGeom>
        </p:spPr>
        <p:txBody>
          <a:bodyPr/>
          <a:lstStyle/>
          <a:p>
            <a:endParaRPr/>
          </a:p>
        </p:txBody>
      </p:sp>
      <p:sp>
        <p:nvSpPr>
          <p:cNvPr id="475" name="Shape 475"/>
          <p:cNvSpPr>
            <a:spLocks noGrp="1"/>
          </p:cNvSpPr>
          <p:nvPr>
            <p:ph type="body" sz="quarter" idx="1"/>
          </p:nvPr>
        </p:nvSpPr>
        <p:spPr>
          <a:prstGeom prst="rect">
            <a:avLst/>
          </a:prstGeom>
        </p:spPr>
        <p:txBody>
          <a:bodyPr/>
          <a:lstStyle/>
          <a:p>
            <a:r>
              <a:t>Defines a co-occurrence matrix</a:t>
            </a:r>
          </a:p>
          <a:p>
            <a:r>
              <a:t>w-2, w-1 target word w+1 w+2</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r>
              <a:t>Defines a co-occurrence matrix</a:t>
            </a:r>
          </a:p>
          <a:p>
            <a:r>
              <a:t>w-2, w-1 target word w+1 w+2</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p>
            <a:r>
              <a:t>I’m going to skip the definition of PPMI for this talk</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noRot="1" noChangeAspect="1"/>
          </p:cNvSpPr>
          <p:nvPr>
            <p:ph type="sldImg"/>
          </p:nvPr>
        </p:nvSpPr>
        <p:spPr>
          <a:prstGeom prst="rect">
            <a:avLst/>
          </a:prstGeom>
        </p:spPr>
        <p:txBody>
          <a:bodyPr/>
          <a:lstStyle/>
          <a:p>
            <a:endParaRPr/>
          </a:p>
        </p:txBody>
      </p:sp>
      <p:sp>
        <p:nvSpPr>
          <p:cNvPr id="508" name="Shape 508"/>
          <p:cNvSpPr>
            <a:spLocks noGrp="1"/>
          </p:cNvSpPr>
          <p:nvPr>
            <p:ph type="body" sz="quarter" idx="1"/>
          </p:nvPr>
        </p:nvSpPr>
        <p:spPr>
          <a:prstGeom prst="rect">
            <a:avLst/>
          </a:prstGeom>
        </p:spPr>
        <p:txBody>
          <a:bodyPr/>
          <a:lstStyle/>
          <a:p>
            <a:r>
              <a:t>What does this do to a word like </a:t>
            </a:r>
            <a:r>
              <a:rPr i="1"/>
              <a:t>the</a:t>
            </a:r>
            <a:r>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prstGeom prst="rect">
            <a:avLst/>
          </a:prstGeom>
        </p:spPr>
        <p:txBody>
          <a:bodyPr/>
          <a:lstStyle/>
          <a:p>
            <a:endParaRPr/>
          </a:p>
        </p:txBody>
      </p:sp>
      <p:sp>
        <p:nvSpPr>
          <p:cNvPr id="513" name="Shape 513"/>
          <p:cNvSpPr>
            <a:spLocks noGrp="1"/>
          </p:cNvSpPr>
          <p:nvPr>
            <p:ph type="body" sz="quarter" idx="1"/>
          </p:nvPr>
        </p:nvSpPr>
        <p:spPr>
          <a:prstGeom prst="rect">
            <a:avLst/>
          </a:prstGeom>
        </p:spPr>
        <p:txBody>
          <a:bodyPr/>
          <a:lstStyle/>
          <a:p>
            <a:r>
              <a:t>ccb - future todo - Re-work as a visual?</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Shape 567"/>
          <p:cNvSpPr>
            <a:spLocks noGrp="1" noRot="1" noChangeAspect="1"/>
          </p:cNvSpPr>
          <p:nvPr>
            <p:ph type="sldImg"/>
          </p:nvPr>
        </p:nvSpPr>
        <p:spPr>
          <a:prstGeom prst="rect">
            <a:avLst/>
          </a:prstGeom>
        </p:spPr>
        <p:txBody>
          <a:bodyPr/>
          <a:lstStyle/>
          <a:p>
            <a:endParaRPr/>
          </a:p>
        </p:txBody>
      </p:sp>
      <p:sp>
        <p:nvSpPr>
          <p:cNvPr id="568" name="Shape 568"/>
          <p:cNvSpPr>
            <a:spLocks noGrp="1"/>
          </p:cNvSpPr>
          <p:nvPr>
            <p:ph type="body" sz="quarter" idx="1"/>
          </p:nvPr>
        </p:nvSpPr>
        <p:spPr>
          <a:prstGeom prst="rect">
            <a:avLst/>
          </a:prstGeom>
        </p:spPr>
        <p:txBody>
          <a:bodyPr/>
          <a:lstStyle/>
          <a:p>
            <a:r>
              <a:t>Modifications: tokenization/normalization, annotation/tagger, parsing, cluster text by author/time/etc.</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Shape 571"/>
          <p:cNvSpPr>
            <a:spLocks noGrp="1" noRot="1" noChangeAspect="1"/>
          </p:cNvSpPr>
          <p:nvPr>
            <p:ph type="sldImg"/>
          </p:nvPr>
        </p:nvSpPr>
        <p:spPr>
          <a:prstGeom prst="rect">
            <a:avLst/>
          </a:prstGeom>
        </p:spPr>
        <p:txBody>
          <a:bodyPr/>
          <a:lstStyle/>
          <a:p>
            <a:endParaRPr/>
          </a:p>
        </p:txBody>
      </p:sp>
      <p:sp>
        <p:nvSpPr>
          <p:cNvPr id="572" name="Shape 572"/>
          <p:cNvSpPr>
            <a:spLocks noGrp="1"/>
          </p:cNvSpPr>
          <p:nvPr>
            <p:ph type="body" sz="quarter" idx="1"/>
          </p:nvPr>
        </p:nvSpPr>
        <p:spPr>
          <a:prstGeom prst="rect">
            <a:avLst/>
          </a:prstGeom>
        </p:spPr>
        <p:txBody>
          <a:bodyPr/>
          <a:lstStyle/>
          <a:p>
            <a:r>
              <a:t>Ask students.</a:t>
            </a:r>
          </a:p>
          <a:p>
            <a:r>
              <a:t>Trial and error?</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r>
              <a:t>Ask students.</a:t>
            </a:r>
          </a:p>
          <a:p>
            <a:r>
              <a:t>Trial and error?</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Shape 590"/>
          <p:cNvSpPr>
            <a:spLocks noGrp="1" noRot="1" noChangeAspect="1"/>
          </p:cNvSpPr>
          <p:nvPr>
            <p:ph type="sldImg"/>
          </p:nvPr>
        </p:nvSpPr>
        <p:spPr>
          <a:prstGeom prst="rect">
            <a:avLst/>
          </a:prstGeom>
        </p:spPr>
        <p:txBody>
          <a:bodyPr/>
          <a:lstStyle/>
          <a:p>
            <a:endParaRPr/>
          </a:p>
        </p:txBody>
      </p:sp>
      <p:sp>
        <p:nvSpPr>
          <p:cNvPr id="591" name="Shape 591"/>
          <p:cNvSpPr>
            <a:spLocks noGrp="1"/>
          </p:cNvSpPr>
          <p:nvPr>
            <p:ph type="body" sz="quarter" idx="1"/>
          </p:nvPr>
        </p:nvSpPr>
        <p:spPr>
          <a:prstGeom prst="rect">
            <a:avLst/>
          </a:prstGeom>
        </p:spPr>
        <p:txBody>
          <a:bodyPr/>
          <a:lstStyle/>
          <a:p>
            <a:r>
              <a:t>range  -1 to 1</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t>Similar messages expressed by Wittgenstein (1953) and Firth (1957) who said “You shall know a word by the company it keeps.”  </a:t>
            </a:r>
          </a:p>
          <a:p>
            <a:pPr defTabSz="584200">
              <a:lnSpc>
                <a:spcPct val="100000"/>
              </a:lnSpc>
              <a:defRPr>
                <a:latin typeface="Lucida Grande"/>
                <a:ea typeface="Lucida Grande"/>
                <a:cs typeface="Lucida Grande"/>
                <a:sym typeface="Lucida Grande"/>
              </a:defRPr>
            </a:pPr>
            <a:r>
              <a:t>VSMs are interesting especially due to their relation with the distributional hypothesis and related hypotheses. The distributional hypothesis is that words that occur in similar contexts tend to have similar meanings.  Efforts to apply this abstract hypothesis to concrete algorithms for measuring the similarity of meaning often lead to vectors, matrices, and higher-order tensors. </a:t>
            </a:r>
          </a:p>
          <a:p>
            <a:pPr defTabSz="584200">
              <a:lnSpc>
                <a:spcPct val="100000"/>
              </a:lnSpc>
              <a:defRPr>
                <a:latin typeface="Lucida Grande"/>
                <a:ea typeface="Lucida Grande"/>
                <a:cs typeface="Lucida Grande"/>
                <a:sym typeface="Lucida Grande"/>
              </a:defRPr>
            </a:pPr>
            <a:endParaRPr/>
          </a:p>
          <a:p>
            <a:pPr defTabSz="584200">
              <a:lnSpc>
                <a:spcPct val="100000"/>
              </a:lnSpc>
              <a:defRPr>
                <a:latin typeface="Lucida Grande"/>
                <a:ea typeface="Lucida Grande"/>
                <a:cs typeface="Lucida Grande"/>
                <a:sym typeface="Lucida Grande"/>
              </a:defRPr>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prstGeom prst="rect">
            <a:avLst/>
          </a:prstGeom>
        </p:spPr>
        <p:txBody>
          <a:bodyPr/>
          <a:lstStyle/>
          <a:p>
            <a:endParaRPr/>
          </a:p>
        </p:txBody>
      </p:sp>
      <p:sp>
        <p:nvSpPr>
          <p:cNvPr id="274" name="Shape 274"/>
          <p:cNvSpPr>
            <a:spLocks noGrp="1"/>
          </p:cNvSpPr>
          <p:nvPr>
            <p:ph type="body" sz="quarter" idx="1"/>
          </p:nvPr>
        </p:nvSpPr>
        <p:spPr>
          <a:prstGeom prst="rect">
            <a:avLst/>
          </a:prstGeom>
        </p:spPr>
        <p:txBody>
          <a:bodyPr/>
          <a:lstStyle/>
          <a:p>
            <a:r>
              <a:t>SMART pioneered many of the concepts that are used in modern search engines </a:t>
            </a:r>
          </a:p>
          <a:p>
            <a:endParaRPr/>
          </a:p>
          <a:p>
            <a:r>
              <a:t>The idea of vector space models stems from Information Retrieval (IR) where instead of representing words as points in space, we represent documents as points in space, and a query can be represented as a point in the same space as the documents (the query is a pseudo- document).  Then we return a sorted list of documents, starting with the document that is closest in space to the query.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Documents can be things like Shakespeare’s plays, or novels, or web pages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r>
              <a:t>Documents can be things like Shakespeare’s plays, or Wikipedia pages, or IMDB reviews for a movie.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noRot="1" noChangeAspect="1"/>
          </p:cNvSpPr>
          <p:nvPr>
            <p:ph type="sldImg"/>
          </p:nvPr>
        </p:nvSpPr>
        <p:spPr>
          <a:prstGeom prst="rect">
            <a:avLst/>
          </a:prstGeom>
        </p:spPr>
        <p:txBody>
          <a:bodyPr/>
          <a:lstStyle/>
          <a:p>
            <a:endParaRPr/>
          </a:p>
        </p:txBody>
      </p:sp>
      <p:sp>
        <p:nvSpPr>
          <p:cNvPr id="337" name="Shape 337"/>
          <p:cNvSpPr>
            <a:spLocks noGrp="1"/>
          </p:cNvSpPr>
          <p:nvPr>
            <p:ph type="body" sz="quarter" idx="1"/>
          </p:nvPr>
        </p:nvSpPr>
        <p:spPr>
          <a:prstGeom prst="rect">
            <a:avLst/>
          </a:prstGeom>
        </p:spPr>
        <p:txBody>
          <a:bodyPr/>
          <a:lstStyle/>
          <a:p>
            <a:r>
              <a:t>Ask this question of students, write down their answers.  Here are some:</a:t>
            </a:r>
          </a:p>
          <a:p>
            <a:r>
              <a:t>Authorship attribution</a:t>
            </a:r>
          </a:p>
          <a:p>
            <a:r>
              <a:t>Plagiarism detection </a:t>
            </a:r>
          </a:p>
          <a:p>
            <a:r>
              <a:t>Document de-duplication</a:t>
            </a:r>
          </a:p>
          <a:p>
            <a:r>
              <a:t>Compare documents by "tone"</a:t>
            </a:r>
          </a:p>
          <a:p>
            <a:r>
              <a:t>IR where query = document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r>
              <a:t>It measures the similarity between words!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a:spLocks noGrp="1" noRot="1" noChangeAspect="1"/>
          </p:cNvSpPr>
          <p:nvPr>
            <p:ph type="sldImg"/>
          </p:nvPr>
        </p:nvSpPr>
        <p:spPr>
          <a:prstGeom prst="rect">
            <a:avLst/>
          </a:prstGeom>
        </p:spPr>
        <p:txBody>
          <a:bodyPr/>
          <a:lstStyle/>
          <a:p>
            <a:endParaRPr/>
          </a:p>
        </p:txBody>
      </p:sp>
      <p:sp>
        <p:nvSpPr>
          <p:cNvPr id="359" name="Shape 359"/>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atin typeface="Helvetica Neue"/>
                <a:ea typeface="Helvetica Neue"/>
                <a:cs typeface="Helvetica Neue"/>
                <a:sym typeface="Helvetica Neue"/>
              </a:defRPr>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949853" y="0"/>
            <a:ext cx="14904506" cy="99441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952500" y="444500"/>
            <a:ext cx="11099800" cy="2159000"/>
          </a:xfrm>
          <a:prstGeom prst="rect">
            <a:avLst/>
          </a:prstGeom>
        </p:spPr>
        <p:txBody>
          <a:bodyPr/>
          <a:lstStyle/>
          <a:p>
            <a:r>
              <a:t>Title Text</a:t>
            </a:r>
          </a:p>
        </p:txBody>
      </p:sp>
      <p:sp>
        <p:nvSpPr>
          <p:cNvPr id="118" name="Slide Number"/>
          <p:cNvSpPr txBox="1">
            <a:spLocks noGrp="1"/>
          </p:cNvSpPr>
          <p:nvPr>
            <p:ph type="sldNum" sz="quarter" idx="2"/>
          </p:nvPr>
        </p:nvSpPr>
        <p:spPr>
          <a:xfrm>
            <a:off x="6311798" y="9251950"/>
            <a:ext cx="368504" cy="381000"/>
          </a:xfrm>
          <a:prstGeom prst="rect">
            <a:avLst/>
          </a:prstGeom>
        </p:spPr>
        <p:txBody>
          <a:bodyPr/>
          <a:lstStyle>
            <a:lvl1pPr>
              <a:defRPr sz="18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5" name="Image"/>
          <p:cNvSpPr>
            <a:spLocks noGrp="1"/>
          </p:cNvSpPr>
          <p:nvPr>
            <p:ph type="pic" idx="13"/>
          </p:nvPr>
        </p:nvSpPr>
        <p:spPr>
          <a:xfrm>
            <a:off x="4673600" y="1828800"/>
            <a:ext cx="9138105" cy="6096000"/>
          </a:xfrm>
          <a:prstGeom prst="rect">
            <a:avLst/>
          </a:prstGeom>
          <a:ln w="25400">
            <a:solidFill>
              <a:srgbClr val="FFFFFF"/>
            </a:solidFill>
          </a:ln>
        </p:spPr>
        <p:txBody>
          <a:bodyPr lIns="91439" tIns="45719" rIns="91439" bIns="45719" anchor="t">
            <a:noAutofit/>
          </a:bodyPr>
          <a:lstStyle/>
          <a:p>
            <a:endParaRPr/>
          </a:p>
        </p:txBody>
      </p:sp>
      <p:sp>
        <p:nvSpPr>
          <p:cNvPr id="126" name="Title Text"/>
          <p:cNvSpPr txBox="1">
            <a:spLocks noGrp="1"/>
          </p:cNvSpPr>
          <p:nvPr>
            <p:ph type="title"/>
          </p:nvPr>
        </p:nvSpPr>
        <p:spPr>
          <a:xfrm>
            <a:off x="635000" y="1524000"/>
            <a:ext cx="5867400" cy="3302000"/>
          </a:xfrm>
          <a:prstGeom prst="rect">
            <a:avLst/>
          </a:prstGeom>
        </p:spPr>
        <p:txBody>
          <a:bodyPr anchor="b">
            <a:noAutofit/>
          </a:bodyPr>
          <a:lstStyle>
            <a:lvl1pPr>
              <a:defRPr sz="7000">
                <a:solidFill>
                  <a:srgbClr val="FFFFFF"/>
                </a:solidFill>
                <a:latin typeface="Gill Sans"/>
                <a:ea typeface="Gill Sans"/>
                <a:cs typeface="Gill Sans"/>
                <a:sym typeface="Gill Sans"/>
              </a:defRPr>
            </a:lvl1pPr>
          </a:lstStyle>
          <a:p>
            <a:r>
              <a:t>Title Text</a:t>
            </a:r>
          </a:p>
        </p:txBody>
      </p:sp>
      <p:sp>
        <p:nvSpPr>
          <p:cNvPr id="127" name="Body Level One…"/>
          <p:cNvSpPr txBox="1">
            <a:spLocks noGrp="1"/>
          </p:cNvSpPr>
          <p:nvPr>
            <p:ph type="body" sz="quarter" idx="1"/>
          </p:nvPr>
        </p:nvSpPr>
        <p:spPr>
          <a:xfrm>
            <a:off x="635000" y="4902200"/>
            <a:ext cx="5867400" cy="3302000"/>
          </a:xfrm>
          <a:prstGeom prst="rect">
            <a:avLst/>
          </a:prstGeom>
        </p:spPr>
        <p:txBody>
          <a:bodyPr anchor="t">
            <a:noAutofit/>
          </a:bodyPr>
          <a:lstStyle>
            <a:lvl1pPr marL="0" indent="0" algn="ctr">
              <a:spcBef>
                <a:spcPts val="0"/>
              </a:spcBef>
              <a:buSzTx/>
              <a:buNone/>
              <a:defRPr sz="3400">
                <a:solidFill>
                  <a:srgbClr val="FFFFFF"/>
                </a:solidFill>
                <a:latin typeface="Gill Sans"/>
                <a:ea typeface="Gill Sans"/>
                <a:cs typeface="Gill Sans"/>
                <a:sym typeface="Gill Sans"/>
              </a:defRPr>
            </a:lvl1pPr>
            <a:lvl2pPr marL="0" indent="0" algn="ctr">
              <a:spcBef>
                <a:spcPts val="0"/>
              </a:spcBef>
              <a:buSzTx/>
              <a:buNone/>
              <a:defRPr sz="3400">
                <a:solidFill>
                  <a:srgbClr val="FFFFFF"/>
                </a:solidFill>
                <a:latin typeface="Gill Sans"/>
                <a:ea typeface="Gill Sans"/>
                <a:cs typeface="Gill Sans"/>
                <a:sym typeface="Gill Sans"/>
              </a:defRPr>
            </a:lvl2pPr>
            <a:lvl3pPr marL="0" indent="0" algn="ctr">
              <a:spcBef>
                <a:spcPts val="0"/>
              </a:spcBef>
              <a:buSzTx/>
              <a:buNone/>
              <a:defRPr sz="3400">
                <a:solidFill>
                  <a:srgbClr val="FFFFFF"/>
                </a:solidFill>
                <a:latin typeface="Gill Sans"/>
                <a:ea typeface="Gill Sans"/>
                <a:cs typeface="Gill Sans"/>
                <a:sym typeface="Gill Sans"/>
              </a:defRPr>
            </a:lvl3pPr>
            <a:lvl4pPr marL="0" indent="0" algn="ctr">
              <a:spcBef>
                <a:spcPts val="0"/>
              </a:spcBef>
              <a:buSzTx/>
              <a:buNone/>
              <a:defRPr sz="3400">
                <a:solidFill>
                  <a:srgbClr val="FFFFFF"/>
                </a:solidFill>
                <a:latin typeface="Gill Sans"/>
                <a:ea typeface="Gill Sans"/>
                <a:cs typeface="Gill Sans"/>
                <a:sym typeface="Gill Sans"/>
              </a:defRPr>
            </a:lvl4pPr>
            <a:lvl5pPr marL="0" indent="0" algn="ctr">
              <a:spcBef>
                <a:spcPts val="0"/>
              </a:spcBef>
              <a:buSzTx/>
              <a:buNone/>
              <a:defRPr sz="34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6324600" y="9258300"/>
            <a:ext cx="342900" cy="368300"/>
          </a:xfrm>
          <a:prstGeom prst="rect">
            <a:avLst/>
          </a:prstGeom>
        </p:spPr>
        <p:txBody>
          <a:bodyPr/>
          <a:lstStyle>
            <a:lvl1pPr>
              <a:defRPr sz="1800">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35" name="Title Text"/>
          <p:cNvSpPr txBox="1">
            <a:spLocks noGrp="1"/>
          </p:cNvSpPr>
          <p:nvPr>
            <p:ph type="title"/>
          </p:nvPr>
        </p:nvSpPr>
        <p:spPr>
          <a:prstGeom prst="rect">
            <a:avLst/>
          </a:prstGeom>
        </p:spPr>
        <p:txBody>
          <a:bodyPr/>
          <a:lstStyle>
            <a:lvl1pPr>
              <a:defRPr>
                <a:latin typeface="+mn-lt"/>
                <a:ea typeface="+mn-ea"/>
                <a:cs typeface="+mn-cs"/>
                <a:sym typeface="Helvetica Neue Medium"/>
              </a:defRPr>
            </a:lvl1pPr>
          </a:lstStyle>
          <a:p>
            <a:r>
              <a:t>Title Text</a:t>
            </a:r>
          </a:p>
        </p:txBody>
      </p:sp>
      <p:sp>
        <p:nvSpPr>
          <p:cNvPr id="13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pic>
        <p:nvPicPr>
          <p:cNvPr id="144" name="Picture 9" descr="Picture 9"/>
          <p:cNvPicPr>
            <a:picLocks noChangeAspect="1"/>
          </p:cNvPicPr>
          <p:nvPr/>
        </p:nvPicPr>
        <p:blipFill>
          <a:blip r:embed="rId2"/>
          <a:stretch>
            <a:fillRect/>
          </a:stretch>
        </p:blipFill>
        <p:spPr>
          <a:xfrm>
            <a:off x="389768" y="1681917"/>
            <a:ext cx="1235832" cy="1244164"/>
          </a:xfrm>
          <a:prstGeom prst="rect">
            <a:avLst/>
          </a:prstGeom>
          <a:ln w="12700">
            <a:miter lim="400000"/>
          </a:ln>
        </p:spPr>
      </p:pic>
      <p:sp>
        <p:nvSpPr>
          <p:cNvPr id="145" name="TextBox 7"/>
          <p:cNvSpPr txBox="1"/>
          <p:nvPr/>
        </p:nvSpPr>
        <p:spPr>
          <a:xfrm>
            <a:off x="108373" y="1231644"/>
            <a:ext cx="1842347"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1733973">
              <a:defRPr sz="2000" b="0">
                <a:solidFill>
                  <a:srgbClr val="A4001D"/>
                </a:solidFill>
                <a:latin typeface="Calibri"/>
                <a:ea typeface="Calibri"/>
                <a:cs typeface="Calibri"/>
                <a:sym typeface="Calibri"/>
              </a:defRPr>
            </a:lvl1pPr>
          </a:lstStyle>
          <a:p>
            <a:r>
              <a:t>Dan Jurafsky</a:t>
            </a:r>
          </a:p>
        </p:txBody>
      </p:sp>
      <p:sp>
        <p:nvSpPr>
          <p:cNvPr id="146" name="Title Text"/>
          <p:cNvSpPr txBox="1">
            <a:spLocks noGrp="1"/>
          </p:cNvSpPr>
          <p:nvPr>
            <p:ph type="title"/>
          </p:nvPr>
        </p:nvSpPr>
        <p:spPr>
          <a:xfrm>
            <a:off x="1950719" y="1761066"/>
            <a:ext cx="10620588" cy="1056641"/>
          </a:xfrm>
          <a:prstGeom prst="rect">
            <a:avLst/>
          </a:prstGeom>
        </p:spPr>
        <p:txBody>
          <a:bodyPr lIns="65023" tIns="65023" rIns="65023" bIns="65023" anchor="b"/>
          <a:lstStyle>
            <a:lvl1pPr algn="l" defTabSz="1733973">
              <a:defRPr sz="6000" b="1">
                <a:latin typeface="Calibri"/>
                <a:ea typeface="Calibri"/>
                <a:cs typeface="Calibri"/>
                <a:sym typeface="Calibri"/>
              </a:defRPr>
            </a:lvl1pPr>
          </a:lstStyle>
          <a:p>
            <a:r>
              <a:t>Title Text</a:t>
            </a:r>
          </a:p>
        </p:txBody>
      </p:sp>
      <p:sp>
        <p:nvSpPr>
          <p:cNvPr id="147" name="Body Level One…"/>
          <p:cNvSpPr txBox="1">
            <a:spLocks noGrp="1"/>
          </p:cNvSpPr>
          <p:nvPr>
            <p:ph type="body" idx="1"/>
          </p:nvPr>
        </p:nvSpPr>
        <p:spPr>
          <a:xfrm>
            <a:off x="433493" y="3142826"/>
            <a:ext cx="12137814" cy="4741335"/>
          </a:xfrm>
          <a:prstGeom prst="rect">
            <a:avLst/>
          </a:prstGeom>
        </p:spPr>
        <p:txBody>
          <a:bodyPr lIns="65023" tIns="65023" rIns="65023" bIns="65023" anchor="t"/>
          <a:lstStyle>
            <a:lvl1pPr marL="628650" indent="-628650" defTabSz="1733973">
              <a:spcBef>
                <a:spcPts val="1000"/>
              </a:spcBef>
              <a:buClr>
                <a:srgbClr val="CC0000"/>
              </a:buClr>
              <a:buSzPct val="100000"/>
              <a:buFont typeface="Times"/>
              <a:defRPr sz="4400">
                <a:latin typeface="Calibri"/>
                <a:ea typeface="Calibri"/>
                <a:cs typeface="Calibri"/>
                <a:sym typeface="Calibri"/>
              </a:defRPr>
            </a:lvl1pPr>
            <a:lvl2pPr marL="960119" indent="-502919" defTabSz="1733973">
              <a:spcBef>
                <a:spcPts val="1000"/>
              </a:spcBef>
              <a:buClr>
                <a:srgbClr val="CC0000"/>
              </a:buClr>
              <a:buSzPct val="100000"/>
              <a:buFont typeface="Times"/>
              <a:defRPr sz="4400">
                <a:latin typeface="Calibri"/>
                <a:ea typeface="Calibri"/>
                <a:cs typeface="Calibri"/>
                <a:sym typeface="Calibri"/>
              </a:defRPr>
            </a:lvl2pPr>
            <a:lvl3pPr marL="1303019" indent="-502919" defTabSz="1733973">
              <a:spcBef>
                <a:spcPts val="1000"/>
              </a:spcBef>
              <a:buClr>
                <a:srgbClr val="CC0000"/>
              </a:buClr>
              <a:buSzPct val="100000"/>
              <a:buFont typeface="Times"/>
              <a:defRPr sz="4400">
                <a:latin typeface="Calibri"/>
                <a:ea typeface="Calibri"/>
                <a:cs typeface="Calibri"/>
                <a:sym typeface="Calibri"/>
              </a:defRPr>
            </a:lvl3pPr>
            <a:lvl4pPr marL="1701800" indent="-558800" defTabSz="1733973">
              <a:spcBef>
                <a:spcPts val="1000"/>
              </a:spcBef>
              <a:buClr>
                <a:srgbClr val="CC0000"/>
              </a:buClr>
              <a:buSzPct val="100000"/>
              <a:buFont typeface="Times"/>
              <a:defRPr sz="4400">
                <a:latin typeface="Calibri"/>
                <a:ea typeface="Calibri"/>
                <a:cs typeface="Calibri"/>
                <a:sym typeface="Calibri"/>
              </a:defRPr>
            </a:lvl4pPr>
            <a:lvl5pPr marL="2044700" indent="-558800" defTabSz="1733973">
              <a:spcBef>
                <a:spcPts val="1000"/>
              </a:spcBef>
              <a:buClr>
                <a:srgbClr val="CC0000"/>
              </a:buClr>
              <a:buSzPct val="100000"/>
              <a:buFont typeface="Times"/>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8" name="Slide Number"/>
          <p:cNvSpPr txBox="1">
            <a:spLocks noGrp="1"/>
          </p:cNvSpPr>
          <p:nvPr>
            <p:ph type="sldNum" sz="quarter" idx="2"/>
          </p:nvPr>
        </p:nvSpPr>
        <p:spPr>
          <a:xfrm>
            <a:off x="433493" y="7911253"/>
            <a:ext cx="477463" cy="536449"/>
          </a:xfrm>
          <a:prstGeom prst="rect">
            <a:avLst/>
          </a:prstGeom>
        </p:spPr>
        <p:txBody>
          <a:bodyPr lIns="65023" tIns="65023" rIns="65023" bIns="65023"/>
          <a:lstStyle>
            <a:lvl1pPr algn="l" defTabSz="1733973">
              <a:defRPr sz="2600">
                <a:latin typeface="Calibri"/>
                <a:ea typeface="Calibri"/>
                <a:cs typeface="Calibri"/>
                <a:sym typeface="Calibri"/>
              </a:defRPr>
            </a:lvl1pPr>
          </a:lstStyle>
          <a:p>
            <a:fld id="{86CB4B4D-7CA3-9044-876B-883B54F8677D}" type="slidenum">
              <a:t>‹#›</a:t>
            </a:fld>
            <a:endParaRPr/>
          </a:p>
        </p:txBody>
      </p:sp>
      <p:sp>
        <p:nvSpPr>
          <p:cNvPr id="149" name="Rectangle 2"/>
          <p:cNvSpPr/>
          <p:nvPr/>
        </p:nvSpPr>
        <p:spPr>
          <a:xfrm rot="5400000">
            <a:off x="-3625093" y="4844289"/>
            <a:ext cx="7315202" cy="65023"/>
          </a:xfrm>
          <a:prstGeom prst="rect">
            <a:avLst/>
          </a:prstGeom>
          <a:solidFill>
            <a:srgbClr val="A40508"/>
          </a:solidFill>
          <a:ln w="12700">
            <a:solidFill>
              <a:srgbClr val="A4001D"/>
            </a:solidFill>
            <a:miter/>
          </a:ln>
        </p:spPr>
        <p:txBody>
          <a:bodyPr lIns="65023" tIns="65023" rIns="65023" bIns="65023" anchor="ctr"/>
          <a:lstStyle/>
          <a:p>
            <a:pPr defTabSz="1733973">
              <a:defRPr sz="4400" b="0">
                <a:solidFill>
                  <a:srgbClr val="A50021"/>
                </a:solidFill>
                <a:latin typeface="Lucida Sans"/>
                <a:ea typeface="Lucida Sans"/>
                <a:cs typeface="Lucida Sans"/>
                <a:sym typeface="Lucida Sans"/>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2088" y="289099"/>
            <a:ext cx="9753603" cy="6505789"/>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atin typeface="Helvetica Neue"/>
                <a:ea typeface="Helvetica Neue"/>
                <a:cs typeface="Helvetica Neue"/>
                <a:sym typeface="Helvetica Neue"/>
              </a:defRPr>
            </a:lvl1pPr>
            <a:lvl2pPr marL="0" indent="0" algn="ctr">
              <a:spcBef>
                <a:spcPts val="0"/>
              </a:spcBef>
              <a:buSzTx/>
              <a:buNone/>
              <a:defRPr sz="3700">
                <a:latin typeface="Helvetica Neue"/>
                <a:ea typeface="Helvetica Neue"/>
                <a:cs typeface="Helvetica Neue"/>
                <a:sym typeface="Helvetica Neue"/>
              </a:defRPr>
            </a:lvl2pPr>
            <a:lvl3pPr marL="0" indent="0" algn="ctr">
              <a:spcBef>
                <a:spcPts val="0"/>
              </a:spcBef>
              <a:buSzTx/>
              <a:buNone/>
              <a:defRPr sz="3700">
                <a:latin typeface="Helvetica Neue"/>
                <a:ea typeface="Helvetica Neue"/>
                <a:cs typeface="Helvetica Neue"/>
                <a:sym typeface="Helvetica Neue"/>
              </a:defRPr>
            </a:lvl3pPr>
            <a:lvl4pPr marL="0" indent="0" algn="ctr">
              <a:spcBef>
                <a:spcPts val="0"/>
              </a:spcBef>
              <a:buSzTx/>
              <a:buNone/>
              <a:defRPr sz="3700">
                <a:latin typeface="Helvetica Neue"/>
                <a:ea typeface="Helvetica Neue"/>
                <a:cs typeface="Helvetica Neue"/>
                <a:sym typeface="Helvetica Neue"/>
              </a:defRPr>
            </a:lvl4pPr>
            <a:lvl5pPr marL="0" indent="0" algn="ctr">
              <a:spcBef>
                <a:spcPts val="0"/>
              </a:spcBef>
              <a:buSzTx/>
              <a:buNone/>
              <a:defRPr sz="37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2263775" y="613833"/>
            <a:ext cx="12401550" cy="82677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13"/>
          </p:nvPr>
        </p:nvSpPr>
        <p:spPr>
          <a:xfrm>
            <a:off x="4086225" y="2586566"/>
            <a:ext cx="9429750" cy="6286501"/>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680200" y="5029200"/>
            <a:ext cx="6054748" cy="40386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502400" y="889000"/>
            <a:ext cx="5867400" cy="3911601"/>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2374900" y="889000"/>
            <a:ext cx="11982450" cy="79883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Helvetica Light"/>
          <a:ea typeface="Helvetica Light"/>
          <a:cs typeface="Helvetica Light"/>
          <a:sym typeface="Helvetica Light"/>
        </a:defRPr>
      </a:lvl1pPr>
      <a:lvl2pPr marL="0" marR="0" indent="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Helvetica Light"/>
          <a:ea typeface="Helvetica Light"/>
          <a:cs typeface="Helvetica Light"/>
          <a:sym typeface="Helvetica Light"/>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Light"/>
          <a:ea typeface="Helvetica Light"/>
          <a:cs typeface="Helvetica Light"/>
          <a:sym typeface="Helvetica Light"/>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Light"/>
          <a:ea typeface="Helvetica Light"/>
          <a:cs typeface="Helvetica Light"/>
          <a:sym typeface="Helvetica Light"/>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Light"/>
          <a:ea typeface="Helvetica Light"/>
          <a:cs typeface="Helvetica Light"/>
          <a:sym typeface="Helvetica Light"/>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Light"/>
          <a:ea typeface="Helvetica Light"/>
          <a:cs typeface="Helvetica Light"/>
          <a:sym typeface="Helvetica Light"/>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Light"/>
          <a:ea typeface="Helvetica Light"/>
          <a:cs typeface="Helvetica Light"/>
          <a:sym typeface="Helvetica Light"/>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Light"/>
          <a:ea typeface="Helvetica Light"/>
          <a:cs typeface="Helvetica Light"/>
          <a:sym typeface="Helvetica Light"/>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Light"/>
          <a:ea typeface="Helvetica Light"/>
          <a:cs typeface="Helvetica Light"/>
          <a:sym typeface="Helvetica Light"/>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Light"/>
          <a:ea typeface="Helvetica Light"/>
          <a:cs typeface="Helvetica Light"/>
          <a:sym typeface="Helvetica Light"/>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Light"/>
          <a:ea typeface="Helvetica Light"/>
          <a:cs typeface="Helvetica Light"/>
          <a:sym typeface="Helvetica Light"/>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image" Target="../media/image8.tif"/><Relationship Id="rId1" Type="http://schemas.openxmlformats.org/officeDocument/2006/relationships/slideLayout" Target="../slideLayouts/slideLayout6.xml"/><Relationship Id="rId4" Type="http://schemas.openxmlformats.org/officeDocument/2006/relationships/image" Target="../media/image10.tif"/></Relationships>
</file>

<file path=ppt/slides/_rels/slide13.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image" Target="../media/image8.tif"/><Relationship Id="rId1" Type="http://schemas.openxmlformats.org/officeDocument/2006/relationships/slideLayout" Target="../slideLayouts/slideLayout6.xml"/><Relationship Id="rId4" Type="http://schemas.openxmlformats.org/officeDocument/2006/relationships/image" Target="../media/image10.t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hart" Target="../charts/chart6.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hyperlink" Target="http://magnitude.plasticity.ai/word2vec+approx/GoogleNews-vectors-negative300.magnitude" TargetMode="Externa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s://www.jair.org/index.php/jair/article/view/10640" TargetMode="External"/><Relationship Id="rId2" Type="http://schemas.openxmlformats.org/officeDocument/2006/relationships/hyperlink" Target="http://web.stanford.edu/~jurafsky/slp3/" TargetMode="External"/><Relationship Id="rId1" Type="http://schemas.openxmlformats.org/officeDocument/2006/relationships/slideLayout" Target="../slideLayouts/slideLayout6.xml"/><Relationship Id="rId5" Type="http://schemas.openxmlformats.org/officeDocument/2006/relationships/hyperlink" Target="http://www.aclweb.org/anthology/Q15-1027" TargetMode="External"/><Relationship Id="rId4" Type="http://schemas.openxmlformats.org/officeDocument/2006/relationships/hyperlink" Target="http://web.stanford.edu/class/cs224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presenting Word Meaning with Vectors"/>
          <p:cNvSpPr txBox="1">
            <a:spLocks noGrp="1"/>
          </p:cNvSpPr>
          <p:nvPr>
            <p:ph type="ctrTitle"/>
          </p:nvPr>
        </p:nvSpPr>
        <p:spPr>
          <a:prstGeom prst="rect">
            <a:avLst/>
          </a:prstGeom>
        </p:spPr>
        <p:txBody>
          <a:bodyPr/>
          <a:lstStyle/>
          <a:p>
            <a:r>
              <a:t>Representing Word Meaning with Vectors</a:t>
            </a:r>
          </a:p>
        </p:txBody>
      </p:sp>
      <p:sp>
        <p:nvSpPr>
          <p:cNvPr id="163" name="Chris Callison-Burch…"/>
          <p:cNvSpPr txBox="1">
            <a:spLocks noGrp="1"/>
          </p:cNvSpPr>
          <p:nvPr>
            <p:ph type="subTitle" sz="quarter" idx="1"/>
          </p:nvPr>
        </p:nvSpPr>
        <p:spPr>
          <a:xfrm>
            <a:off x="1270000" y="5041900"/>
            <a:ext cx="10464800" cy="1688555"/>
          </a:xfrm>
          <a:prstGeom prst="rect">
            <a:avLst/>
          </a:prstGeom>
        </p:spPr>
        <p:txBody>
          <a:bodyPr/>
          <a:lstStyle/>
          <a:p>
            <a:pPr defTabSz="543305">
              <a:defRPr sz="3441"/>
            </a:pPr>
            <a:r>
              <a:rPr dirty="0"/>
              <a:t>Chris </a:t>
            </a:r>
            <a:r>
              <a:rPr dirty="0" err="1"/>
              <a:t>Callison</a:t>
            </a:r>
            <a:r>
              <a:rPr dirty="0"/>
              <a:t>-Burch</a:t>
            </a:r>
          </a:p>
          <a:p>
            <a:pPr defTabSz="543305">
              <a:defRPr sz="3441"/>
            </a:pPr>
            <a:r>
              <a:rPr dirty="0"/>
              <a:t>University of Pennsylvania</a:t>
            </a:r>
          </a:p>
        </p:txBody>
      </p:sp>
      <p:sp>
        <p:nvSpPr>
          <p:cNvPr id="164" name="https://cis.upenn.edu/~ccb/"/>
          <p:cNvSpPr txBox="1"/>
          <p:nvPr/>
        </p:nvSpPr>
        <p:spPr>
          <a:xfrm>
            <a:off x="914846" y="7257489"/>
            <a:ext cx="11175108" cy="261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defRPr sz="3700" b="0">
                <a:latin typeface="Helvetica Light"/>
                <a:ea typeface="Helvetica Light"/>
                <a:cs typeface="Helvetica Light"/>
                <a:sym typeface="Helvetica Light"/>
              </a:defRPr>
            </a:lvl1pPr>
          </a:lstStyle>
          <a:p>
            <a:r>
              <a:t>https://cis.upenn.edu/~ccb/</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Title 1"/>
          <p:cNvSpPr txBox="1">
            <a:spLocks noGrp="1"/>
          </p:cNvSpPr>
          <p:nvPr>
            <p:ph type="title"/>
          </p:nvPr>
        </p:nvSpPr>
        <p:spPr>
          <a:prstGeom prst="rect">
            <a:avLst/>
          </a:prstGeom>
        </p:spPr>
        <p:txBody>
          <a:bodyPr/>
          <a:lstStyle/>
          <a:p>
            <a:pPr defTabSz="356362">
              <a:defRPr sz="4880"/>
            </a:pPr>
            <a:r>
              <a:t>Why vector models of meaning?</a:t>
            </a:r>
            <a:br/>
            <a:r>
              <a:t>computing the similarity between words</a:t>
            </a:r>
          </a:p>
        </p:txBody>
      </p:sp>
      <p:sp>
        <p:nvSpPr>
          <p:cNvPr id="243" name="Content Placeholder 2"/>
          <p:cNvSpPr txBox="1">
            <a:spLocks noGrp="1"/>
          </p:cNvSpPr>
          <p:nvPr>
            <p:ph type="body" idx="1"/>
          </p:nvPr>
        </p:nvSpPr>
        <p:spPr>
          <a:xfrm>
            <a:off x="952500" y="2578100"/>
            <a:ext cx="11099800" cy="6286500"/>
          </a:xfrm>
          <a:prstGeom prst="rect">
            <a:avLst/>
          </a:prstGeom>
        </p:spPr>
        <p:txBody>
          <a:bodyPr/>
          <a:lstStyle/>
          <a:p>
            <a:pPr marL="0" indent="0" algn="ctr">
              <a:buSzTx/>
              <a:buNone/>
            </a:pPr>
            <a:r>
              <a:t>“</a:t>
            </a:r>
            <a:r>
              <a:rPr b="1">
                <a:solidFill>
                  <a:srgbClr val="0000FF"/>
                </a:solidFill>
                <a:latin typeface="Calibri"/>
                <a:ea typeface="Calibri"/>
                <a:cs typeface="Calibri"/>
                <a:sym typeface="Calibri"/>
              </a:rPr>
              <a:t>fast</a:t>
            </a:r>
            <a:r>
              <a:t>” is similar to “</a:t>
            </a:r>
            <a:r>
              <a:rPr b="1">
                <a:solidFill>
                  <a:srgbClr val="0000FF"/>
                </a:solidFill>
                <a:latin typeface="Calibri"/>
                <a:ea typeface="Calibri"/>
                <a:cs typeface="Calibri"/>
                <a:sym typeface="Calibri"/>
              </a:rPr>
              <a:t>rapid</a:t>
            </a:r>
            <a:r>
              <a:t>”</a:t>
            </a:r>
          </a:p>
          <a:p>
            <a:pPr marL="0" indent="0" algn="ctr">
              <a:buSzTx/>
              <a:buNone/>
            </a:pPr>
            <a:r>
              <a:t>“</a:t>
            </a:r>
            <a:r>
              <a:rPr b="1">
                <a:solidFill>
                  <a:srgbClr val="0000FF"/>
                </a:solidFill>
                <a:latin typeface="Calibri"/>
                <a:ea typeface="Calibri"/>
                <a:cs typeface="Calibri"/>
                <a:sym typeface="Calibri"/>
              </a:rPr>
              <a:t>tall</a:t>
            </a:r>
            <a:r>
              <a:t>” is similar to “</a:t>
            </a:r>
            <a:r>
              <a:rPr b="1">
                <a:solidFill>
                  <a:srgbClr val="0000FF"/>
                </a:solidFill>
                <a:latin typeface="Calibri"/>
                <a:ea typeface="Calibri"/>
                <a:cs typeface="Calibri"/>
                <a:sym typeface="Calibri"/>
              </a:rPr>
              <a:t>height</a:t>
            </a:r>
            <a:r>
              <a:t>”</a:t>
            </a:r>
          </a:p>
          <a:p>
            <a:pPr marL="0" indent="0" algn="ctr">
              <a:buSzTx/>
              <a:buNone/>
            </a:pPr>
            <a:r>
              <a:t>Useful for applications like Question Answering</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itle 1"/>
          <p:cNvSpPr txBox="1">
            <a:spLocks noGrp="1"/>
          </p:cNvSpPr>
          <p:nvPr>
            <p:ph type="title"/>
          </p:nvPr>
        </p:nvSpPr>
        <p:spPr>
          <a:prstGeom prst="rect">
            <a:avLst/>
          </a:prstGeom>
        </p:spPr>
        <p:txBody>
          <a:bodyPr/>
          <a:lstStyle/>
          <a:p>
            <a:pPr defTabSz="356362">
              <a:defRPr sz="4880"/>
            </a:pPr>
            <a:r>
              <a:t>Why vector models of meaning?</a:t>
            </a:r>
            <a:br/>
            <a:r>
              <a:t>computing the similarity between words</a:t>
            </a:r>
          </a:p>
        </p:txBody>
      </p:sp>
      <p:sp>
        <p:nvSpPr>
          <p:cNvPr id="246" name="Content Placeholder 2"/>
          <p:cNvSpPr txBox="1">
            <a:spLocks noGrp="1"/>
          </p:cNvSpPr>
          <p:nvPr>
            <p:ph type="body" idx="1"/>
          </p:nvPr>
        </p:nvSpPr>
        <p:spPr>
          <a:xfrm>
            <a:off x="952500" y="2578100"/>
            <a:ext cx="11099800" cy="6286500"/>
          </a:xfrm>
          <a:prstGeom prst="rect">
            <a:avLst/>
          </a:prstGeom>
        </p:spPr>
        <p:txBody>
          <a:bodyPr/>
          <a:lstStyle/>
          <a:p>
            <a:pPr marL="0" indent="0" algn="ctr">
              <a:buSzTx/>
              <a:buNone/>
            </a:pPr>
            <a:r>
              <a:t>“</a:t>
            </a:r>
            <a:r>
              <a:rPr b="1">
                <a:solidFill>
                  <a:srgbClr val="0000FF"/>
                </a:solidFill>
                <a:latin typeface="Calibri"/>
                <a:ea typeface="Calibri"/>
                <a:cs typeface="Calibri"/>
                <a:sym typeface="Calibri"/>
              </a:rPr>
              <a:t>fast</a:t>
            </a:r>
            <a:r>
              <a:t>” is similar to “</a:t>
            </a:r>
            <a:r>
              <a:rPr b="1">
                <a:solidFill>
                  <a:srgbClr val="0000FF"/>
                </a:solidFill>
                <a:latin typeface="Calibri"/>
                <a:ea typeface="Calibri"/>
                <a:cs typeface="Calibri"/>
                <a:sym typeface="Calibri"/>
              </a:rPr>
              <a:t>rapid</a:t>
            </a:r>
            <a:r>
              <a:t>”</a:t>
            </a:r>
          </a:p>
          <a:p>
            <a:pPr marL="0" indent="0" algn="ctr">
              <a:buSzTx/>
              <a:buNone/>
            </a:pPr>
            <a:r>
              <a:t>“</a:t>
            </a:r>
            <a:r>
              <a:rPr b="1">
                <a:solidFill>
                  <a:srgbClr val="0000FF"/>
                </a:solidFill>
                <a:latin typeface="Calibri"/>
                <a:ea typeface="Calibri"/>
                <a:cs typeface="Calibri"/>
                <a:sym typeface="Calibri"/>
              </a:rPr>
              <a:t>tall</a:t>
            </a:r>
            <a:r>
              <a:t>” is similar to “</a:t>
            </a:r>
            <a:r>
              <a:rPr b="1">
                <a:solidFill>
                  <a:srgbClr val="0000FF"/>
                </a:solidFill>
                <a:latin typeface="Calibri"/>
                <a:ea typeface="Calibri"/>
                <a:cs typeface="Calibri"/>
                <a:sym typeface="Calibri"/>
              </a:rPr>
              <a:t>height</a:t>
            </a:r>
            <a:r>
              <a:t>”</a:t>
            </a:r>
          </a:p>
          <a:p>
            <a:pPr marL="0" indent="0" algn="ctr">
              <a:buSzTx/>
              <a:buNone/>
            </a:pPr>
            <a:r>
              <a:t>Useful for applications like Question Answering</a:t>
            </a:r>
          </a:p>
        </p:txBody>
      </p:sp>
      <p:pic>
        <p:nvPicPr>
          <p:cNvPr id="247" name="Image" descr="Image"/>
          <p:cNvPicPr>
            <a:picLocks noChangeAspect="1"/>
          </p:cNvPicPr>
          <p:nvPr/>
        </p:nvPicPr>
        <p:blipFill>
          <a:blip r:embed="rId2"/>
          <a:stretch>
            <a:fillRect/>
          </a:stretch>
        </p:blipFill>
        <p:spPr>
          <a:xfrm>
            <a:off x="33193" y="2191012"/>
            <a:ext cx="6223571" cy="13476104"/>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itle 1"/>
          <p:cNvSpPr txBox="1">
            <a:spLocks noGrp="1"/>
          </p:cNvSpPr>
          <p:nvPr>
            <p:ph type="title"/>
          </p:nvPr>
        </p:nvSpPr>
        <p:spPr>
          <a:prstGeom prst="rect">
            <a:avLst/>
          </a:prstGeom>
        </p:spPr>
        <p:txBody>
          <a:bodyPr/>
          <a:lstStyle/>
          <a:p>
            <a:pPr defTabSz="356362">
              <a:defRPr sz="4880"/>
            </a:pPr>
            <a:r>
              <a:t>Why vector models of meaning?</a:t>
            </a:r>
            <a:br/>
            <a:r>
              <a:t>computing the similarity between words</a:t>
            </a:r>
          </a:p>
        </p:txBody>
      </p:sp>
      <p:sp>
        <p:nvSpPr>
          <p:cNvPr id="250" name="Content Placeholder 2"/>
          <p:cNvSpPr txBox="1">
            <a:spLocks noGrp="1"/>
          </p:cNvSpPr>
          <p:nvPr>
            <p:ph type="body" idx="1"/>
          </p:nvPr>
        </p:nvSpPr>
        <p:spPr>
          <a:xfrm>
            <a:off x="952500" y="2578100"/>
            <a:ext cx="11099800" cy="6286500"/>
          </a:xfrm>
          <a:prstGeom prst="rect">
            <a:avLst/>
          </a:prstGeom>
        </p:spPr>
        <p:txBody>
          <a:bodyPr/>
          <a:lstStyle/>
          <a:p>
            <a:pPr marL="0" indent="0">
              <a:buSzTx/>
              <a:buNone/>
            </a:pPr>
            <a:r>
              <a:t>“</a:t>
            </a:r>
            <a:r>
              <a:rPr b="1">
                <a:solidFill>
                  <a:srgbClr val="0000FF"/>
                </a:solidFill>
                <a:latin typeface="Calibri"/>
                <a:ea typeface="Calibri"/>
                <a:cs typeface="Calibri"/>
                <a:sym typeface="Calibri"/>
              </a:rPr>
              <a:t>fast</a:t>
            </a:r>
            <a:r>
              <a:t>” is similar to “</a:t>
            </a:r>
            <a:r>
              <a:rPr b="1">
                <a:solidFill>
                  <a:srgbClr val="0000FF"/>
                </a:solidFill>
                <a:latin typeface="Calibri"/>
                <a:ea typeface="Calibri"/>
                <a:cs typeface="Calibri"/>
                <a:sym typeface="Calibri"/>
              </a:rPr>
              <a:t>rapid</a:t>
            </a:r>
            <a:r>
              <a:t>”</a:t>
            </a:r>
          </a:p>
          <a:p>
            <a:pPr marL="0" indent="0">
              <a:buSzTx/>
              <a:buNone/>
            </a:pPr>
            <a:r>
              <a:t>“</a:t>
            </a:r>
            <a:r>
              <a:rPr b="1">
                <a:solidFill>
                  <a:srgbClr val="0000FF"/>
                </a:solidFill>
                <a:latin typeface="Calibri"/>
                <a:ea typeface="Calibri"/>
                <a:cs typeface="Calibri"/>
                <a:sym typeface="Calibri"/>
              </a:rPr>
              <a:t>tall</a:t>
            </a:r>
            <a:r>
              <a:t>” is similar to “</a:t>
            </a:r>
            <a:r>
              <a:rPr b="1">
                <a:solidFill>
                  <a:srgbClr val="0000FF"/>
                </a:solidFill>
                <a:latin typeface="Calibri"/>
                <a:ea typeface="Calibri"/>
                <a:cs typeface="Calibri"/>
                <a:sym typeface="Calibri"/>
              </a:rPr>
              <a:t>height</a:t>
            </a:r>
            <a:r>
              <a:t>”</a:t>
            </a:r>
          </a:p>
          <a:p>
            <a:pPr marL="0" indent="0">
              <a:buSzTx/>
              <a:buNone/>
            </a:pPr>
            <a:endParaRPr/>
          </a:p>
        </p:txBody>
      </p:sp>
      <p:pic>
        <p:nvPicPr>
          <p:cNvPr id="251" name="Image" descr="Image"/>
          <p:cNvPicPr>
            <a:picLocks noChangeAspect="1"/>
          </p:cNvPicPr>
          <p:nvPr/>
        </p:nvPicPr>
        <p:blipFill>
          <a:blip r:embed="rId2"/>
          <a:stretch>
            <a:fillRect/>
          </a:stretch>
        </p:blipFill>
        <p:spPr>
          <a:xfrm>
            <a:off x="33193" y="2191012"/>
            <a:ext cx="6223571" cy="13476104"/>
          </a:xfrm>
          <a:prstGeom prst="rect">
            <a:avLst/>
          </a:prstGeom>
          <a:ln w="12700">
            <a:miter lim="400000"/>
          </a:ln>
        </p:spPr>
      </p:pic>
      <p:pic>
        <p:nvPicPr>
          <p:cNvPr id="252" name="Image" descr="Image"/>
          <p:cNvPicPr>
            <a:picLocks noChangeAspect="1"/>
          </p:cNvPicPr>
          <p:nvPr/>
        </p:nvPicPr>
        <p:blipFill>
          <a:blip r:embed="rId3"/>
          <a:stretch>
            <a:fillRect/>
          </a:stretch>
        </p:blipFill>
        <p:spPr>
          <a:xfrm>
            <a:off x="6359487" y="2172850"/>
            <a:ext cx="6702966" cy="10636631"/>
          </a:xfrm>
          <a:prstGeom prst="rect">
            <a:avLst/>
          </a:prstGeom>
          <a:ln w="12700">
            <a:miter lim="400000"/>
          </a:ln>
        </p:spPr>
      </p:pic>
      <p:pic>
        <p:nvPicPr>
          <p:cNvPr id="253" name="Image" descr="Image"/>
          <p:cNvPicPr>
            <a:picLocks noChangeAspect="1"/>
          </p:cNvPicPr>
          <p:nvPr/>
        </p:nvPicPr>
        <p:blipFill>
          <a:blip r:embed="rId4"/>
          <a:stretch>
            <a:fillRect/>
          </a:stretch>
        </p:blipFill>
        <p:spPr>
          <a:xfrm>
            <a:off x="7628155" y="6863501"/>
            <a:ext cx="2895893" cy="826274"/>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Title 1"/>
          <p:cNvSpPr txBox="1">
            <a:spLocks noGrp="1"/>
          </p:cNvSpPr>
          <p:nvPr>
            <p:ph type="title"/>
          </p:nvPr>
        </p:nvSpPr>
        <p:spPr>
          <a:prstGeom prst="rect">
            <a:avLst/>
          </a:prstGeom>
        </p:spPr>
        <p:txBody>
          <a:bodyPr/>
          <a:lstStyle/>
          <a:p>
            <a:pPr defTabSz="356362">
              <a:defRPr sz="4880"/>
            </a:pPr>
            <a:r>
              <a:t>Why vector models of meaning?</a:t>
            </a:r>
            <a:br/>
            <a:r>
              <a:t>computing the similarity between words</a:t>
            </a:r>
          </a:p>
        </p:txBody>
      </p:sp>
      <p:sp>
        <p:nvSpPr>
          <p:cNvPr id="256" name="Content Placeholder 2"/>
          <p:cNvSpPr txBox="1">
            <a:spLocks noGrp="1"/>
          </p:cNvSpPr>
          <p:nvPr>
            <p:ph type="body" idx="1"/>
          </p:nvPr>
        </p:nvSpPr>
        <p:spPr>
          <a:xfrm>
            <a:off x="952500" y="2578100"/>
            <a:ext cx="11099800" cy="6286500"/>
          </a:xfrm>
          <a:prstGeom prst="rect">
            <a:avLst/>
          </a:prstGeom>
        </p:spPr>
        <p:txBody>
          <a:bodyPr/>
          <a:lstStyle/>
          <a:p>
            <a:pPr marL="0" indent="0">
              <a:buSzTx/>
              <a:buNone/>
            </a:pPr>
            <a:r>
              <a:t>“</a:t>
            </a:r>
            <a:r>
              <a:rPr b="1">
                <a:solidFill>
                  <a:srgbClr val="0000FF"/>
                </a:solidFill>
                <a:latin typeface="Calibri"/>
                <a:ea typeface="Calibri"/>
                <a:cs typeface="Calibri"/>
                <a:sym typeface="Calibri"/>
              </a:rPr>
              <a:t>fast</a:t>
            </a:r>
            <a:r>
              <a:t>” is similar to “</a:t>
            </a:r>
            <a:r>
              <a:rPr b="1">
                <a:solidFill>
                  <a:srgbClr val="0000FF"/>
                </a:solidFill>
                <a:latin typeface="Calibri"/>
                <a:ea typeface="Calibri"/>
                <a:cs typeface="Calibri"/>
                <a:sym typeface="Calibri"/>
              </a:rPr>
              <a:t>rapid</a:t>
            </a:r>
            <a:r>
              <a:t>”</a:t>
            </a:r>
          </a:p>
          <a:p>
            <a:pPr marL="0" indent="0">
              <a:buSzTx/>
              <a:buNone/>
            </a:pPr>
            <a:r>
              <a:t>“</a:t>
            </a:r>
            <a:r>
              <a:rPr b="1">
                <a:solidFill>
                  <a:srgbClr val="0000FF"/>
                </a:solidFill>
                <a:latin typeface="Calibri"/>
                <a:ea typeface="Calibri"/>
                <a:cs typeface="Calibri"/>
                <a:sym typeface="Calibri"/>
              </a:rPr>
              <a:t>tall</a:t>
            </a:r>
            <a:r>
              <a:t>” is similar to “</a:t>
            </a:r>
            <a:r>
              <a:rPr b="1">
                <a:solidFill>
                  <a:srgbClr val="0000FF"/>
                </a:solidFill>
                <a:latin typeface="Calibri"/>
                <a:ea typeface="Calibri"/>
                <a:cs typeface="Calibri"/>
                <a:sym typeface="Calibri"/>
              </a:rPr>
              <a:t>height</a:t>
            </a:r>
            <a:r>
              <a:t>”</a:t>
            </a:r>
          </a:p>
          <a:p>
            <a:pPr marL="0" indent="0">
              <a:buSzTx/>
              <a:buNone/>
            </a:pPr>
            <a:endParaRPr/>
          </a:p>
        </p:txBody>
      </p:sp>
      <p:pic>
        <p:nvPicPr>
          <p:cNvPr id="257" name="Image" descr="Image"/>
          <p:cNvPicPr>
            <a:picLocks noChangeAspect="1"/>
          </p:cNvPicPr>
          <p:nvPr/>
        </p:nvPicPr>
        <p:blipFill>
          <a:blip r:embed="rId2"/>
          <a:stretch>
            <a:fillRect/>
          </a:stretch>
        </p:blipFill>
        <p:spPr>
          <a:xfrm>
            <a:off x="33193" y="2191012"/>
            <a:ext cx="6223571" cy="13476104"/>
          </a:xfrm>
          <a:prstGeom prst="rect">
            <a:avLst/>
          </a:prstGeom>
          <a:ln w="12700">
            <a:miter lim="400000"/>
          </a:ln>
        </p:spPr>
      </p:pic>
      <p:pic>
        <p:nvPicPr>
          <p:cNvPr id="258" name="Image" descr="Image"/>
          <p:cNvPicPr>
            <a:picLocks noChangeAspect="1"/>
          </p:cNvPicPr>
          <p:nvPr/>
        </p:nvPicPr>
        <p:blipFill>
          <a:blip r:embed="rId3"/>
          <a:stretch>
            <a:fillRect/>
          </a:stretch>
        </p:blipFill>
        <p:spPr>
          <a:xfrm>
            <a:off x="6359487" y="2172850"/>
            <a:ext cx="6702966" cy="10636631"/>
          </a:xfrm>
          <a:prstGeom prst="rect">
            <a:avLst/>
          </a:prstGeom>
          <a:ln w="12700">
            <a:miter lim="400000"/>
          </a:ln>
        </p:spPr>
      </p:pic>
      <p:pic>
        <p:nvPicPr>
          <p:cNvPr id="259" name="Image" descr="Image"/>
          <p:cNvPicPr>
            <a:picLocks noChangeAspect="1"/>
          </p:cNvPicPr>
          <p:nvPr/>
        </p:nvPicPr>
        <p:blipFill>
          <a:blip r:embed="rId4"/>
          <a:stretch>
            <a:fillRect/>
          </a:stretch>
        </p:blipFill>
        <p:spPr>
          <a:xfrm>
            <a:off x="6141013" y="6038510"/>
            <a:ext cx="7139914" cy="203720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nip Single Corner Rectangle 1"/>
          <p:cNvSpPr/>
          <p:nvPr/>
        </p:nvSpPr>
        <p:spPr>
          <a:xfrm>
            <a:off x="1281852" y="3450265"/>
            <a:ext cx="6881222" cy="25173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chemeClr val="accent4"/>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62" name="Rectangle 1027"/>
          <p:cNvSpPr txBox="1">
            <a:spLocks noGrp="1"/>
          </p:cNvSpPr>
          <p:nvPr>
            <p:ph type="body" idx="1"/>
          </p:nvPr>
        </p:nvSpPr>
        <p:spPr>
          <a:xfrm>
            <a:off x="952500" y="2597150"/>
            <a:ext cx="11099800" cy="6286500"/>
          </a:xfrm>
          <a:prstGeom prst="rect">
            <a:avLst/>
          </a:prstGeom>
        </p:spPr>
        <p:txBody>
          <a:bodyPr/>
          <a:lstStyle/>
          <a:p>
            <a:r>
              <a:t>Nida (1975) example:</a:t>
            </a:r>
            <a:br/>
            <a:br/>
            <a:r>
              <a:t>A bottle of </a:t>
            </a:r>
            <a:r>
              <a:rPr b="1">
                <a:latin typeface="Helvetica"/>
                <a:ea typeface="Helvetica"/>
                <a:cs typeface="Helvetica"/>
                <a:sym typeface="Helvetica"/>
              </a:rPr>
              <a:t>tesgüino</a:t>
            </a:r>
            <a:r>
              <a:t> is on the table</a:t>
            </a:r>
            <a:br/>
            <a:r>
              <a:t>Everybody likes </a:t>
            </a:r>
            <a:r>
              <a:rPr b="1">
                <a:latin typeface="Helvetica"/>
                <a:ea typeface="Helvetica"/>
                <a:cs typeface="Helvetica"/>
                <a:sym typeface="Helvetica"/>
              </a:rPr>
              <a:t>tesgüino</a:t>
            </a:r>
            <a:br>
              <a:rPr b="1">
                <a:latin typeface="Helvetica"/>
                <a:ea typeface="Helvetica"/>
                <a:cs typeface="Helvetica"/>
                <a:sym typeface="Helvetica"/>
              </a:rPr>
            </a:br>
            <a:r>
              <a:rPr b="1">
                <a:latin typeface="Helvetica"/>
                <a:ea typeface="Helvetica"/>
                <a:cs typeface="Helvetica"/>
                <a:sym typeface="Helvetica"/>
              </a:rPr>
              <a:t>Tesgüino</a:t>
            </a:r>
            <a:r>
              <a:t> makes you drunk</a:t>
            </a:r>
            <a:br/>
            <a:r>
              <a:t>We make </a:t>
            </a:r>
            <a:r>
              <a:rPr b="1">
                <a:latin typeface="Helvetica"/>
                <a:ea typeface="Helvetica"/>
                <a:cs typeface="Helvetica"/>
                <a:sym typeface="Helvetica"/>
              </a:rPr>
              <a:t>tesgüino</a:t>
            </a:r>
            <a:r>
              <a:t> out of corn.</a:t>
            </a:r>
          </a:p>
          <a:p>
            <a:r>
              <a:t>From context words humans can guess </a:t>
            </a:r>
            <a:r>
              <a:rPr b="1">
                <a:latin typeface="Helvetica"/>
                <a:ea typeface="Helvetica"/>
                <a:cs typeface="Helvetica"/>
                <a:sym typeface="Helvetica"/>
              </a:rPr>
              <a:t>tesgüino</a:t>
            </a:r>
            <a:r>
              <a:t> means </a:t>
            </a:r>
            <a:br/>
            <a:r>
              <a:rPr i="1">
                <a:latin typeface="Helvetica"/>
                <a:ea typeface="Helvetica"/>
                <a:cs typeface="Helvetica"/>
                <a:sym typeface="Helvetica"/>
              </a:rPr>
              <a:t>an alcoholic beverage like beer</a:t>
            </a:r>
          </a:p>
          <a:p>
            <a:r>
              <a:t>Intuition for algorithm: </a:t>
            </a:r>
            <a:br/>
            <a:r>
              <a:t>Two words are similar if they have similar word contexts.</a:t>
            </a:r>
          </a:p>
        </p:txBody>
      </p:sp>
      <p:sp>
        <p:nvSpPr>
          <p:cNvPr id="263" name="Rectangle 1026"/>
          <p:cNvSpPr txBox="1">
            <a:spLocks noGrp="1"/>
          </p:cNvSpPr>
          <p:nvPr>
            <p:ph type="title"/>
          </p:nvPr>
        </p:nvSpPr>
        <p:spPr>
          <a:prstGeom prst="rect">
            <a:avLst/>
          </a:prstGeom>
        </p:spPr>
        <p:txBody>
          <a:bodyPr/>
          <a:lstStyle>
            <a:lvl1pPr defTabSz="490727">
              <a:defRPr sz="6719"/>
            </a:lvl1pPr>
          </a:lstStyle>
          <a:p>
            <a:r>
              <a:t>Intuition of distributional word similarity</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6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1"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 name="optometry4.jpg" descr="optometry4.jpg"/>
          <p:cNvPicPr>
            <a:picLocks/>
          </p:cNvPicPr>
          <p:nvPr/>
        </p:nvPicPr>
        <p:blipFill>
          <a:blip r:embed="rId3"/>
          <a:stretch>
            <a:fillRect/>
          </a:stretch>
        </p:blipFill>
        <p:spPr>
          <a:xfrm>
            <a:off x="7239000" y="2705100"/>
            <a:ext cx="5537200" cy="3987800"/>
          </a:xfrm>
          <a:prstGeom prst="rect">
            <a:avLst/>
          </a:prstGeom>
          <a:effectLst>
            <a:outerShdw blurRad="254000" dist="254000" dir="5400000" rotWithShape="0">
              <a:srgbClr val="000000">
                <a:alpha val="75000"/>
              </a:srgbClr>
            </a:outerShdw>
            <a:reflection stA="72556" endPos="40000" dir="5400000" sy="-100000" algn="bl" rotWithShape="0"/>
          </a:effectLst>
        </p:spPr>
      </p:pic>
      <p:sp>
        <p:nvSpPr>
          <p:cNvPr id="266"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type="body" idx="1"/>
          </p:nvPr>
        </p:nvSpPr>
        <p:spPr>
          <a:xfrm>
            <a:off x="266700" y="1752600"/>
            <a:ext cx="7086600" cy="7937500"/>
          </a:xfrm>
          <a:prstGeom prst="rect">
            <a:avLst/>
          </a:prstGeom>
        </p:spPr>
        <p:txBody>
          <a:bodyPr>
            <a:normAutofit/>
          </a:bodyPr>
          <a:lstStyle/>
          <a:p>
            <a:pPr algn="l" defTabSz="549148">
              <a:defRPr sz="2632">
                <a:latin typeface="Helvetica Neue Light"/>
                <a:ea typeface="Helvetica Neue Light"/>
                <a:cs typeface="Helvetica Neue Light"/>
                <a:sym typeface="Helvetica Neue Light"/>
              </a:defRPr>
            </a:pPr>
            <a:r>
              <a:t>If we consider </a:t>
            </a:r>
            <a:r>
              <a:rPr>
                <a:latin typeface="Helvetica Neue"/>
                <a:ea typeface="Helvetica Neue"/>
                <a:cs typeface="Helvetica Neue"/>
                <a:sym typeface="Helvetica Neue"/>
              </a:rPr>
              <a:t>optometrist</a:t>
            </a:r>
            <a:r>
              <a:t> and </a:t>
            </a:r>
            <a:r>
              <a:rPr>
                <a:latin typeface="Helvetica Neue"/>
                <a:ea typeface="Helvetica Neue"/>
                <a:cs typeface="Helvetica Neue"/>
                <a:sym typeface="Helvetica Neue"/>
              </a:rPr>
              <a:t>eye-doctor</a:t>
            </a:r>
            <a:r>
              <a:t> we find that, as our corpus of utterances grows, these two occur in almost the same environments.  In contrast, there are many sentence environments in which </a:t>
            </a:r>
            <a:r>
              <a:rPr>
                <a:latin typeface="Helvetica Neue"/>
                <a:ea typeface="Helvetica Neue"/>
                <a:cs typeface="Helvetica Neue"/>
                <a:sym typeface="Helvetica Neue"/>
              </a:rPr>
              <a:t>optometrist</a:t>
            </a:r>
            <a:r>
              <a:t> occurs but </a:t>
            </a:r>
            <a:r>
              <a:rPr>
                <a:latin typeface="Helvetica Neue"/>
                <a:ea typeface="Helvetica Neue"/>
                <a:cs typeface="Helvetica Neue"/>
                <a:sym typeface="Helvetica Neue"/>
              </a:rPr>
              <a:t>lawyer</a:t>
            </a:r>
            <a:r>
              <a:t> does not...</a:t>
            </a:r>
          </a:p>
          <a:p>
            <a:pPr algn="l" defTabSz="549148">
              <a:defRPr sz="2632">
                <a:latin typeface="Helvetica Neue Light"/>
                <a:ea typeface="Helvetica Neue Light"/>
                <a:cs typeface="Helvetica Neue Light"/>
                <a:sym typeface="Helvetica Neue Light"/>
              </a:defRPr>
            </a:pPr>
            <a:endParaRPr/>
          </a:p>
          <a:p>
            <a:pPr algn="l" defTabSz="549148">
              <a:defRPr sz="2632">
                <a:latin typeface="Helvetica Neue Light"/>
                <a:ea typeface="Helvetica Neue Light"/>
                <a:cs typeface="Helvetica Neue Light"/>
                <a:sym typeface="Helvetica Neue Light"/>
              </a:defRPr>
            </a:pPr>
            <a:r>
              <a:t>It is a question of the relative frequency of such environments, and of what we will obtain if we ask an informant to substitute any word he wishes for </a:t>
            </a:r>
            <a:r>
              <a:rPr>
                <a:latin typeface="Helvetica Neue"/>
                <a:ea typeface="Helvetica Neue"/>
                <a:cs typeface="Helvetica Neue"/>
                <a:sym typeface="Helvetica Neue"/>
              </a:rPr>
              <a:t>oculist</a:t>
            </a:r>
            <a:r>
              <a:t> (not asking what words have the same meaning).  </a:t>
            </a:r>
          </a:p>
          <a:p>
            <a:pPr algn="l" defTabSz="549148">
              <a:defRPr sz="2632">
                <a:latin typeface="Helvetica Neue Light"/>
                <a:ea typeface="Helvetica Neue Light"/>
                <a:cs typeface="Helvetica Neue Light"/>
                <a:sym typeface="Helvetica Neue Light"/>
              </a:defRPr>
            </a:pPr>
            <a:endParaRPr/>
          </a:p>
          <a:p>
            <a:pPr algn="l" defTabSz="549148">
              <a:defRPr sz="2632">
                <a:latin typeface="Helvetica Neue Light"/>
                <a:ea typeface="Helvetica Neue Light"/>
                <a:cs typeface="Helvetica Neue Light"/>
                <a:sym typeface="Helvetica Neue Light"/>
              </a:defRPr>
            </a:pPr>
            <a:r>
              <a:t>These and similar tests all measure the probability of particular environments occurring with particular elements...  If A and B have almost identical environments we say that they are synonyms.</a:t>
            </a:r>
          </a:p>
          <a:p>
            <a:pPr algn="r" defTabSz="549148">
              <a:defRPr sz="2632">
                <a:latin typeface="Helvetica Neue Light"/>
                <a:ea typeface="Helvetica Neue Light"/>
                <a:cs typeface="Helvetica Neue Light"/>
                <a:sym typeface="Helvetica Neue Light"/>
              </a:defRPr>
            </a:pPr>
            <a:r>
              <a:t>–Zellig Harris (1954)</a:t>
            </a:r>
          </a:p>
        </p:txBody>
      </p:sp>
      <p:sp>
        <p:nvSpPr>
          <p:cNvPr id="267" name="Distributional Hypothesis"/>
          <p:cNvSpPr txBox="1">
            <a:spLocks noGrp="1"/>
          </p:cNvSpPr>
          <p:nvPr>
            <p:ph type="title"/>
          </p:nvPr>
        </p:nvSpPr>
        <p:spPr>
          <a:xfrm>
            <a:off x="1282700" y="444500"/>
            <a:ext cx="10439400" cy="1117600"/>
          </a:xfrm>
          <a:prstGeom prst="rect">
            <a:avLst/>
          </a:prstGeom>
        </p:spPr>
        <p:txBody>
          <a:bodyPr/>
          <a:lstStyle>
            <a:lvl1pPr>
              <a:defRPr>
                <a:latin typeface="Helvetica Neue Light"/>
                <a:ea typeface="Helvetica Neue Light"/>
                <a:cs typeface="Helvetica Neue Light"/>
                <a:sym typeface="Helvetica Neue Light"/>
              </a:defRPr>
            </a:lvl1pPr>
          </a:lstStyle>
          <a:p>
            <a:r>
              <a:t>Distributional Hypothesis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266">
                                            <p:bg/>
                                          </p:spTgt>
                                        </p:tgtEl>
                                        <p:attrNameLst>
                                          <p:attrName>style.visibility</p:attrName>
                                        </p:attrNameLst>
                                      </p:cBhvr>
                                      <p:to>
                                        <p:strVal val="visible"/>
                                      </p:to>
                                    </p:set>
                                    <p:animEffect transition="in" filter="dissolve">
                                      <p:cBhvr>
                                        <p:cTn id="7" dur="1000"/>
                                        <p:tgtEl>
                                          <p:spTgt spid="266">
                                            <p:bg/>
                                          </p:spTgt>
                                        </p:tgtEl>
                                      </p:cBhvr>
                                    </p:animEffect>
                                  </p:childTnLst>
                                </p:cTn>
                              </p:par>
                              <p:par>
                                <p:cTn id="8" presetID="9" presetClass="entr" presetSubtype="0" fill="hold" grpId="1" nodeType="withEffect">
                                  <p:stCondLst>
                                    <p:cond delay="0"/>
                                  </p:stCondLst>
                                  <p:iterate>
                                    <p:tmAbs val="0"/>
                                  </p:iterate>
                                  <p:childTnLst>
                                    <p:set>
                                      <p:cBhvr>
                                        <p:cTn id="9" fill="hold"/>
                                        <p:tgtEl>
                                          <p:spTgt spid="266">
                                            <p:txEl>
                                              <p:pRg st="0" end="0"/>
                                            </p:txEl>
                                          </p:spTgt>
                                        </p:tgtEl>
                                        <p:attrNameLst>
                                          <p:attrName>style.visibility</p:attrName>
                                        </p:attrNameLst>
                                      </p:cBhvr>
                                      <p:to>
                                        <p:strVal val="visible"/>
                                      </p:to>
                                    </p:set>
                                    <p:animEffect transition="in" filter="dissolve">
                                      <p:cBhvr>
                                        <p:cTn id="10" dur="1000"/>
                                        <p:tgtEl>
                                          <p:spTgt spid="266">
                                            <p:txEl>
                                              <p:pRg st="0" end="0"/>
                                            </p:txEl>
                                          </p:spTgt>
                                        </p:tgtEl>
                                      </p:cBhvr>
                                    </p:animEffect>
                                  </p:childTnLst>
                                </p:cTn>
                              </p:par>
                            </p:childTnLst>
                          </p:cTn>
                        </p:par>
                        <p:par>
                          <p:cTn id="11" fill="hold">
                            <p:stCondLst>
                              <p:cond delay="1000"/>
                            </p:stCondLst>
                            <p:childTnLst>
                              <p:par>
                                <p:cTn id="12" presetID="9" presetClass="entr" fill="hold" grpId="1" nodeType="afterEffect">
                                  <p:stCondLst>
                                    <p:cond delay="0"/>
                                  </p:stCondLst>
                                  <p:iterate>
                                    <p:tmAbs val="0"/>
                                  </p:iterate>
                                  <p:childTnLst>
                                    <p:set>
                                      <p:cBhvr>
                                        <p:cTn id="13" fill="hold"/>
                                        <p:tgtEl>
                                          <p:spTgt spid="266">
                                            <p:txEl>
                                              <p:pRg st="1" end="1"/>
                                            </p:txEl>
                                          </p:spTgt>
                                        </p:tgtEl>
                                        <p:attrNameLst>
                                          <p:attrName>style.visibility</p:attrName>
                                        </p:attrNameLst>
                                      </p:cBhvr>
                                      <p:to>
                                        <p:strVal val="visible"/>
                                      </p:to>
                                    </p:set>
                                    <p:animEffect transition="in" filter="dissolve">
                                      <p:cBhvr>
                                        <p:cTn id="14" dur="1000"/>
                                        <p:tgtEl>
                                          <p:spTgt spid="266">
                                            <p:txEl>
                                              <p:pRg st="1" end="1"/>
                                            </p:txEl>
                                          </p:spTgt>
                                        </p:tgtEl>
                                      </p:cBhvr>
                                    </p:animEffect>
                                  </p:childTnLst>
                                </p:cTn>
                              </p:par>
                            </p:childTnLst>
                          </p:cTn>
                        </p:par>
                        <p:par>
                          <p:cTn id="15" fill="hold">
                            <p:stCondLst>
                              <p:cond delay="2000"/>
                            </p:stCondLst>
                            <p:childTnLst>
                              <p:par>
                                <p:cTn id="16" presetID="9" presetClass="entr" fill="hold" grpId="1" nodeType="afterEffect">
                                  <p:stCondLst>
                                    <p:cond delay="0"/>
                                  </p:stCondLst>
                                  <p:iterate>
                                    <p:tmAbs val="0"/>
                                  </p:iterate>
                                  <p:childTnLst>
                                    <p:set>
                                      <p:cBhvr>
                                        <p:cTn id="17" fill="hold"/>
                                        <p:tgtEl>
                                          <p:spTgt spid="266">
                                            <p:txEl>
                                              <p:pRg st="2" end="2"/>
                                            </p:txEl>
                                          </p:spTgt>
                                        </p:tgtEl>
                                        <p:attrNameLst>
                                          <p:attrName>style.visibility</p:attrName>
                                        </p:attrNameLst>
                                      </p:cBhvr>
                                      <p:to>
                                        <p:strVal val="visible"/>
                                      </p:to>
                                    </p:set>
                                    <p:animEffect transition="in" filter="dissolve">
                                      <p:cBhvr>
                                        <p:cTn id="18" dur="1000"/>
                                        <p:tgtEl>
                                          <p:spTgt spid="26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1" build="p" bldLvl="5"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Information Retrieval"/>
          <p:cNvSpPr txBox="1">
            <a:spLocks noGrp="1"/>
          </p:cNvSpPr>
          <p:nvPr>
            <p:ph type="title"/>
          </p:nvPr>
        </p:nvSpPr>
        <p:spPr>
          <a:prstGeom prst="rect">
            <a:avLst/>
          </a:prstGeom>
        </p:spPr>
        <p:txBody>
          <a:bodyPr/>
          <a:lstStyle/>
          <a:p>
            <a:r>
              <a:t>Information Retrieval</a:t>
            </a:r>
          </a:p>
        </p:txBody>
      </p:sp>
      <p:sp>
        <p:nvSpPr>
          <p:cNvPr id="272" name="Vector Space Models were initially developed in the SMART information retrieval system (Salton, 1971)…"/>
          <p:cNvSpPr txBox="1">
            <a:spLocks noGrp="1"/>
          </p:cNvSpPr>
          <p:nvPr>
            <p:ph type="body" idx="1"/>
          </p:nvPr>
        </p:nvSpPr>
        <p:spPr>
          <a:prstGeom prst="rect">
            <a:avLst/>
          </a:prstGeom>
        </p:spPr>
        <p:txBody>
          <a:bodyPr/>
          <a:lstStyle/>
          <a:p>
            <a:pPr lvl="1"/>
            <a:r>
              <a:t>Vector Space Models were initially developed in the SMART information retrieval system (Salton, 1971) </a:t>
            </a:r>
          </a:p>
          <a:p>
            <a:pPr lvl="1"/>
            <a:r>
              <a:t>Each document in a collection is represented as point in a space (a vector in a vector space) </a:t>
            </a:r>
          </a:p>
          <a:p>
            <a:pPr lvl="1"/>
            <a:r>
              <a:t>A user’s query is a pseudo-document and is represented as a point in the same space as the documents </a:t>
            </a:r>
          </a:p>
          <a:p>
            <a:pPr lvl="1"/>
            <a:r>
              <a:t>Perform IR by retrieving documents whose vectors are close together in this space to the query vector </a:t>
            </a:r>
          </a:p>
        </p:txBody>
      </p:sp>
    </p:spTree>
  </p:cSld>
  <p:clrMapOvr>
    <a:masterClrMapping/>
  </p:clrMapOvr>
  <mc:AlternateContent xmlns:mc="http://schemas.openxmlformats.org/markup-compatibility/2006" xmlns:p14="http://schemas.microsoft.com/office/powerpoint/2010/main">
    <mc:Choice Requires="p14">
      <p:transition spd="slow">
        <p:circle/>
      </p:transition>
    </mc:Choice>
    <mc:Fallback xmlns:a14="http://schemas.microsoft.com/office/drawing/2010/main" xmlns:m="http://schemas.openxmlformats.org/officeDocument/2006/math"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Term-Document Matrix"/>
          <p:cNvSpPr txBox="1">
            <a:spLocks noGrp="1"/>
          </p:cNvSpPr>
          <p:nvPr>
            <p:ph type="title"/>
          </p:nvPr>
        </p:nvSpPr>
        <p:spPr>
          <a:prstGeom prst="rect">
            <a:avLst/>
          </a:prstGeom>
        </p:spPr>
        <p:txBody>
          <a:bodyPr/>
          <a:lstStyle/>
          <a:p>
            <a:r>
              <a:t>Term-Document Matrix</a:t>
            </a:r>
          </a:p>
        </p:txBody>
      </p:sp>
      <p:graphicFrame>
        <p:nvGraphicFramePr>
          <p:cNvPr id="277" name="Table"/>
          <p:cNvGraphicFramePr/>
          <p:nvPr/>
        </p:nvGraphicFramePr>
        <p:xfrm>
          <a:off x="964771" y="2603500"/>
          <a:ext cx="11356440" cy="6732776"/>
        </p:xfrm>
        <a:graphic>
          <a:graphicData uri="http://schemas.openxmlformats.org/drawingml/2006/table">
            <a:tbl>
              <a:tblPr firstRow="1" firstCol="1">
                <a:tableStyleId>{EEE7283C-3CF3-47DC-8721-378D4A62B228}</a:tableStyleId>
              </a:tblPr>
              <a:tblGrid>
                <a:gridCol w="1892740">
                  <a:extLst>
                    <a:ext uri="{9D8B030D-6E8A-4147-A177-3AD203B41FA5}">
                      <a16:colId xmlns:a16="http://schemas.microsoft.com/office/drawing/2014/main" val="20000"/>
                    </a:ext>
                  </a:extLst>
                </a:gridCol>
                <a:gridCol w="1892740">
                  <a:extLst>
                    <a:ext uri="{9D8B030D-6E8A-4147-A177-3AD203B41FA5}">
                      <a16:colId xmlns:a16="http://schemas.microsoft.com/office/drawing/2014/main" val="20001"/>
                    </a:ext>
                  </a:extLst>
                </a:gridCol>
                <a:gridCol w="1892740">
                  <a:extLst>
                    <a:ext uri="{9D8B030D-6E8A-4147-A177-3AD203B41FA5}">
                      <a16:colId xmlns:a16="http://schemas.microsoft.com/office/drawing/2014/main" val="20002"/>
                    </a:ext>
                  </a:extLst>
                </a:gridCol>
                <a:gridCol w="1892740">
                  <a:extLst>
                    <a:ext uri="{9D8B030D-6E8A-4147-A177-3AD203B41FA5}">
                      <a16:colId xmlns:a16="http://schemas.microsoft.com/office/drawing/2014/main" val="20003"/>
                    </a:ext>
                  </a:extLst>
                </a:gridCol>
                <a:gridCol w="1892740">
                  <a:extLst>
                    <a:ext uri="{9D8B030D-6E8A-4147-A177-3AD203B41FA5}">
                      <a16:colId xmlns:a16="http://schemas.microsoft.com/office/drawing/2014/main" val="20004"/>
                    </a:ext>
                  </a:extLst>
                </a:gridCol>
                <a:gridCol w="1892740">
                  <a:extLst>
                    <a:ext uri="{9D8B030D-6E8A-4147-A177-3AD203B41FA5}">
                      <a16:colId xmlns:a16="http://schemas.microsoft.com/office/drawing/2014/main" val="20005"/>
                    </a:ext>
                  </a:extLst>
                </a:gridCol>
              </a:tblGrid>
              <a:tr h="841597">
                <a:tc>
                  <a:txBody>
                    <a:bodyPr/>
                    <a:lstStyle/>
                    <a:p>
                      <a:pPr defTabSz="914400">
                        <a:tabLst>
                          <a:tab pos="1181100" algn="l"/>
                        </a:tabLst>
                        <a:defRPr sz="2200">
                          <a:sym typeface="Helvetica Neue Medium"/>
                        </a:defRPr>
                      </a:pPr>
                      <a:endParaRP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D1</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D2</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D3</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D4</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D5</a:t>
                      </a:r>
                    </a:p>
                  </a:txBody>
                  <a:tcPr marL="50800" marR="50800" marT="50800" marB="50800" anchor="ctr" horzOverflow="overflow"/>
                </a:tc>
                <a:extLst>
                  <a:ext uri="{0D108BD9-81ED-4DB2-BD59-A6C34878D82A}">
                    <a16:rowId xmlns:a16="http://schemas.microsoft.com/office/drawing/2014/main" val="10000"/>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abandon</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1"/>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abdicate</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2"/>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abhor</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3"/>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academic</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4"/>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5"/>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zygodactyl</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6"/>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zymurgy</a:t>
                      </a:r>
                    </a:p>
                  </a:txBody>
                  <a:tcPr marL="50800" marR="50800" marT="50800" marB="50800" anchor="ctr" horzOverflow="overflow"/>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erm-Document Matrix"/>
          <p:cNvSpPr txBox="1">
            <a:spLocks noGrp="1"/>
          </p:cNvSpPr>
          <p:nvPr>
            <p:ph type="title"/>
          </p:nvPr>
        </p:nvSpPr>
        <p:spPr>
          <a:prstGeom prst="rect">
            <a:avLst/>
          </a:prstGeom>
        </p:spPr>
        <p:txBody>
          <a:bodyPr/>
          <a:lstStyle/>
          <a:p>
            <a:r>
              <a:t>Term-Document Matrix</a:t>
            </a:r>
          </a:p>
        </p:txBody>
      </p:sp>
      <p:graphicFrame>
        <p:nvGraphicFramePr>
          <p:cNvPr id="282" name="Table"/>
          <p:cNvGraphicFramePr/>
          <p:nvPr/>
        </p:nvGraphicFramePr>
        <p:xfrm>
          <a:off x="964771" y="2603500"/>
          <a:ext cx="11356440" cy="6732776"/>
        </p:xfrm>
        <a:graphic>
          <a:graphicData uri="http://schemas.openxmlformats.org/drawingml/2006/table">
            <a:tbl>
              <a:tblPr firstRow="1" firstCol="1">
                <a:tableStyleId>{EEE7283C-3CF3-47DC-8721-378D4A62B228}</a:tableStyleId>
              </a:tblPr>
              <a:tblGrid>
                <a:gridCol w="1892740">
                  <a:extLst>
                    <a:ext uri="{9D8B030D-6E8A-4147-A177-3AD203B41FA5}">
                      <a16:colId xmlns:a16="http://schemas.microsoft.com/office/drawing/2014/main" val="20000"/>
                    </a:ext>
                  </a:extLst>
                </a:gridCol>
                <a:gridCol w="1892740">
                  <a:extLst>
                    <a:ext uri="{9D8B030D-6E8A-4147-A177-3AD203B41FA5}">
                      <a16:colId xmlns:a16="http://schemas.microsoft.com/office/drawing/2014/main" val="20001"/>
                    </a:ext>
                  </a:extLst>
                </a:gridCol>
                <a:gridCol w="1892740">
                  <a:extLst>
                    <a:ext uri="{9D8B030D-6E8A-4147-A177-3AD203B41FA5}">
                      <a16:colId xmlns:a16="http://schemas.microsoft.com/office/drawing/2014/main" val="20002"/>
                    </a:ext>
                  </a:extLst>
                </a:gridCol>
                <a:gridCol w="1892740">
                  <a:extLst>
                    <a:ext uri="{9D8B030D-6E8A-4147-A177-3AD203B41FA5}">
                      <a16:colId xmlns:a16="http://schemas.microsoft.com/office/drawing/2014/main" val="20003"/>
                    </a:ext>
                  </a:extLst>
                </a:gridCol>
                <a:gridCol w="1892740">
                  <a:extLst>
                    <a:ext uri="{9D8B030D-6E8A-4147-A177-3AD203B41FA5}">
                      <a16:colId xmlns:a16="http://schemas.microsoft.com/office/drawing/2014/main" val="20004"/>
                    </a:ext>
                  </a:extLst>
                </a:gridCol>
                <a:gridCol w="1892740">
                  <a:extLst>
                    <a:ext uri="{9D8B030D-6E8A-4147-A177-3AD203B41FA5}">
                      <a16:colId xmlns:a16="http://schemas.microsoft.com/office/drawing/2014/main" val="20005"/>
                    </a:ext>
                  </a:extLst>
                </a:gridCol>
              </a:tblGrid>
              <a:tr h="841597">
                <a:tc>
                  <a:txBody>
                    <a:bodyPr/>
                    <a:lstStyle/>
                    <a:p>
                      <a:pPr defTabSz="914400">
                        <a:tabLst>
                          <a:tab pos="1181100" algn="l"/>
                        </a:tabLst>
                        <a:defRPr sz="2200">
                          <a:sym typeface="Helvetica Neue Medium"/>
                        </a:defRPr>
                      </a:pPr>
                      <a:endParaRP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D1</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D2</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D3</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D4</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D5</a:t>
                      </a:r>
                    </a:p>
                  </a:txBody>
                  <a:tcPr marL="50800" marR="50800" marT="50800" marB="50800" anchor="ctr" horzOverflow="overflow"/>
                </a:tc>
                <a:extLst>
                  <a:ext uri="{0D108BD9-81ED-4DB2-BD59-A6C34878D82A}">
                    <a16:rowId xmlns:a16="http://schemas.microsoft.com/office/drawing/2014/main" val="10000"/>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abandon</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1"/>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abdicate</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2"/>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abhor</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3"/>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academic</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4"/>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5"/>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zygodactyl</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6"/>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zymurgy</a:t>
                      </a:r>
                    </a:p>
                  </a:txBody>
                  <a:tcPr marL="50800" marR="50800" marT="50800" marB="50800" anchor="ctr" horzOverflow="overflow"/>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7"/>
                  </a:ext>
                </a:extLst>
              </a:tr>
            </a:tbl>
          </a:graphicData>
        </a:graphic>
      </p:graphicFrame>
      <p:sp>
        <p:nvSpPr>
          <p:cNvPr id="283" name="Each column vector…"/>
          <p:cNvSpPr txBox="1"/>
          <p:nvPr/>
        </p:nvSpPr>
        <p:spPr>
          <a:xfrm>
            <a:off x="6940217" y="4289352"/>
            <a:ext cx="6028600" cy="146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b="0">
                <a:latin typeface="Chalkduster"/>
                <a:ea typeface="Chalkduster"/>
                <a:cs typeface="Chalkduster"/>
                <a:sym typeface="Chalkduster"/>
              </a:defRPr>
            </a:pPr>
            <a:r>
              <a:t>Each column vector</a:t>
            </a:r>
          </a:p>
          <a:p>
            <a:pPr>
              <a:defRPr sz="3600" b="0">
                <a:latin typeface="Chalkduster"/>
                <a:ea typeface="Chalkduster"/>
                <a:cs typeface="Chalkduster"/>
                <a:sym typeface="Chalkduster"/>
              </a:defRPr>
            </a:pPr>
            <a:r>
              <a:t>represents a Document</a:t>
            </a:r>
          </a:p>
        </p:txBody>
      </p:sp>
      <p:pic>
        <p:nvPicPr>
          <p:cNvPr id="284" name="Line Line" descr="Line Line"/>
          <p:cNvPicPr>
            <a:picLocks/>
          </p:cNvPicPr>
          <p:nvPr/>
        </p:nvPicPr>
        <p:blipFill>
          <a:blip r:embed="rId3"/>
          <a:stretch>
            <a:fillRect/>
          </a:stretch>
        </p:blipFill>
        <p:spPr>
          <a:xfrm rot="12276869">
            <a:off x="6633313" y="3763695"/>
            <a:ext cx="1822540" cy="563575"/>
          </a:xfrm>
          <a:prstGeom prst="rect">
            <a:avLst/>
          </a:prstGeom>
        </p:spPr>
      </p:pic>
      <p:pic>
        <p:nvPicPr>
          <p:cNvPr id="286" name="Rectangle Rectangle" descr="Rectangle Rectangle"/>
          <p:cNvPicPr>
            <a:picLocks/>
          </p:cNvPicPr>
          <p:nvPr/>
        </p:nvPicPr>
        <p:blipFill>
          <a:blip r:embed="rId4"/>
          <a:stretch>
            <a:fillRect/>
          </a:stretch>
        </p:blipFill>
        <p:spPr>
          <a:xfrm>
            <a:off x="4799315" y="2597149"/>
            <a:ext cx="1803829" cy="6745485"/>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Term-Document Matrix"/>
          <p:cNvSpPr txBox="1">
            <a:spLocks noGrp="1"/>
          </p:cNvSpPr>
          <p:nvPr>
            <p:ph type="title"/>
          </p:nvPr>
        </p:nvSpPr>
        <p:spPr>
          <a:prstGeom prst="rect">
            <a:avLst/>
          </a:prstGeom>
        </p:spPr>
        <p:txBody>
          <a:bodyPr/>
          <a:lstStyle/>
          <a:p>
            <a:r>
              <a:t>Term-Document Matrix</a:t>
            </a:r>
          </a:p>
        </p:txBody>
      </p:sp>
      <p:graphicFrame>
        <p:nvGraphicFramePr>
          <p:cNvPr id="292" name="Table"/>
          <p:cNvGraphicFramePr/>
          <p:nvPr/>
        </p:nvGraphicFramePr>
        <p:xfrm>
          <a:off x="964771" y="2603500"/>
          <a:ext cx="11356440" cy="6732776"/>
        </p:xfrm>
        <a:graphic>
          <a:graphicData uri="http://schemas.openxmlformats.org/drawingml/2006/table">
            <a:tbl>
              <a:tblPr firstRow="1" firstCol="1">
                <a:tableStyleId>{EEE7283C-3CF3-47DC-8721-378D4A62B228}</a:tableStyleId>
              </a:tblPr>
              <a:tblGrid>
                <a:gridCol w="1892740">
                  <a:extLst>
                    <a:ext uri="{9D8B030D-6E8A-4147-A177-3AD203B41FA5}">
                      <a16:colId xmlns:a16="http://schemas.microsoft.com/office/drawing/2014/main" val="20000"/>
                    </a:ext>
                  </a:extLst>
                </a:gridCol>
                <a:gridCol w="1892740">
                  <a:extLst>
                    <a:ext uri="{9D8B030D-6E8A-4147-A177-3AD203B41FA5}">
                      <a16:colId xmlns:a16="http://schemas.microsoft.com/office/drawing/2014/main" val="20001"/>
                    </a:ext>
                  </a:extLst>
                </a:gridCol>
                <a:gridCol w="1892740">
                  <a:extLst>
                    <a:ext uri="{9D8B030D-6E8A-4147-A177-3AD203B41FA5}">
                      <a16:colId xmlns:a16="http://schemas.microsoft.com/office/drawing/2014/main" val="20002"/>
                    </a:ext>
                  </a:extLst>
                </a:gridCol>
                <a:gridCol w="1892740">
                  <a:extLst>
                    <a:ext uri="{9D8B030D-6E8A-4147-A177-3AD203B41FA5}">
                      <a16:colId xmlns:a16="http://schemas.microsoft.com/office/drawing/2014/main" val="20003"/>
                    </a:ext>
                  </a:extLst>
                </a:gridCol>
                <a:gridCol w="1892740">
                  <a:extLst>
                    <a:ext uri="{9D8B030D-6E8A-4147-A177-3AD203B41FA5}">
                      <a16:colId xmlns:a16="http://schemas.microsoft.com/office/drawing/2014/main" val="20004"/>
                    </a:ext>
                  </a:extLst>
                </a:gridCol>
                <a:gridCol w="1892740">
                  <a:extLst>
                    <a:ext uri="{9D8B030D-6E8A-4147-A177-3AD203B41FA5}">
                      <a16:colId xmlns:a16="http://schemas.microsoft.com/office/drawing/2014/main" val="20005"/>
                    </a:ext>
                  </a:extLst>
                </a:gridCol>
              </a:tblGrid>
              <a:tr h="841597">
                <a:tc>
                  <a:txBody>
                    <a:bodyPr/>
                    <a:lstStyle/>
                    <a:p>
                      <a:pPr defTabSz="914400">
                        <a:tabLst>
                          <a:tab pos="1181100" algn="l"/>
                        </a:tabLst>
                        <a:defRPr sz="2200">
                          <a:sym typeface="Helvetica Neue Medium"/>
                        </a:defRPr>
                      </a:pPr>
                      <a:endParaRP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D1</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D2</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D3</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D4</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D5</a:t>
                      </a:r>
                    </a:p>
                  </a:txBody>
                  <a:tcPr marL="50800" marR="50800" marT="50800" marB="50800" anchor="ctr" horzOverflow="overflow"/>
                </a:tc>
                <a:extLst>
                  <a:ext uri="{0D108BD9-81ED-4DB2-BD59-A6C34878D82A}">
                    <a16:rowId xmlns:a16="http://schemas.microsoft.com/office/drawing/2014/main" val="10000"/>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abandon</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1"/>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abdicate</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2"/>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abhor</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3"/>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academic</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4"/>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5"/>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zygodactyl</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6"/>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zymurgy</a:t>
                      </a:r>
                    </a:p>
                  </a:txBody>
                  <a:tcPr marL="50800" marR="50800" marT="50800" marB="50800" anchor="ctr" horzOverflow="overflow"/>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7"/>
                  </a:ext>
                </a:extLst>
              </a:tr>
            </a:tbl>
          </a:graphicData>
        </a:graphic>
      </p:graphicFrame>
      <p:sp>
        <p:nvSpPr>
          <p:cNvPr id="293" name="Each row vector…"/>
          <p:cNvSpPr txBox="1"/>
          <p:nvPr/>
        </p:nvSpPr>
        <p:spPr>
          <a:xfrm>
            <a:off x="6777893" y="5914952"/>
            <a:ext cx="4745914" cy="146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b="0">
                <a:latin typeface="Chalkduster"/>
                <a:ea typeface="Chalkduster"/>
                <a:cs typeface="Chalkduster"/>
                <a:sym typeface="Chalkduster"/>
              </a:defRPr>
            </a:pPr>
            <a:r>
              <a:t>Each row vector</a:t>
            </a:r>
          </a:p>
          <a:p>
            <a:pPr>
              <a:defRPr sz="3600" b="0">
                <a:latin typeface="Chalkduster"/>
                <a:ea typeface="Chalkduster"/>
                <a:cs typeface="Chalkduster"/>
                <a:sym typeface="Chalkduster"/>
              </a:defRPr>
            </a:pPr>
            <a:r>
              <a:t>represents a Term</a:t>
            </a:r>
          </a:p>
        </p:txBody>
      </p:sp>
      <p:pic>
        <p:nvPicPr>
          <p:cNvPr id="294" name="Line Line" descr="Line Line"/>
          <p:cNvPicPr>
            <a:picLocks/>
          </p:cNvPicPr>
          <p:nvPr/>
        </p:nvPicPr>
        <p:blipFill>
          <a:blip r:embed="rId2"/>
          <a:stretch>
            <a:fillRect/>
          </a:stretch>
        </p:blipFill>
        <p:spPr>
          <a:xfrm rot="12276869">
            <a:off x="5829646" y="5389295"/>
            <a:ext cx="1822540" cy="563575"/>
          </a:xfrm>
          <a:prstGeom prst="rect">
            <a:avLst/>
          </a:prstGeom>
        </p:spPr>
      </p:pic>
      <p:pic>
        <p:nvPicPr>
          <p:cNvPr id="296" name="Rectangle Rectangle" descr="Rectangle Rectangle"/>
          <p:cNvPicPr>
            <a:picLocks/>
          </p:cNvPicPr>
          <p:nvPr/>
        </p:nvPicPr>
        <p:blipFill>
          <a:blip r:embed="rId3"/>
          <a:stretch>
            <a:fillRect/>
          </a:stretch>
        </p:blipFill>
        <p:spPr>
          <a:xfrm>
            <a:off x="933521" y="4275833"/>
            <a:ext cx="11418942" cy="889643"/>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Entailment in formal semantics"/>
          <p:cNvSpPr txBox="1">
            <a:spLocks noGrp="1"/>
          </p:cNvSpPr>
          <p:nvPr>
            <p:ph type="title"/>
          </p:nvPr>
        </p:nvSpPr>
        <p:spPr>
          <a:prstGeom prst="rect">
            <a:avLst/>
          </a:prstGeom>
        </p:spPr>
        <p:txBody>
          <a:bodyPr/>
          <a:lstStyle>
            <a:lvl1pPr defTabSz="490727">
              <a:defRPr sz="6719"/>
            </a:lvl1pPr>
          </a:lstStyle>
          <a:p>
            <a:r>
              <a:t>Entailment in formal semantics</a:t>
            </a:r>
          </a:p>
        </p:txBody>
      </p:sp>
      <p:pic>
        <p:nvPicPr>
          <p:cNvPr id="167" name="Image" descr="Image"/>
          <p:cNvPicPr>
            <a:picLocks noChangeAspect="1"/>
          </p:cNvPicPr>
          <p:nvPr/>
        </p:nvPicPr>
        <p:blipFill>
          <a:blip r:embed="rId2"/>
          <a:stretch>
            <a:fillRect/>
          </a:stretch>
        </p:blipFill>
        <p:spPr>
          <a:xfrm>
            <a:off x="1324127" y="3065626"/>
            <a:ext cx="10356546" cy="5349548"/>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Term-Document Matrix"/>
          <p:cNvSpPr txBox="1">
            <a:spLocks noGrp="1"/>
          </p:cNvSpPr>
          <p:nvPr>
            <p:ph type="title"/>
          </p:nvPr>
        </p:nvSpPr>
        <p:spPr>
          <a:prstGeom prst="rect">
            <a:avLst/>
          </a:prstGeom>
        </p:spPr>
        <p:txBody>
          <a:bodyPr/>
          <a:lstStyle/>
          <a:p>
            <a:r>
              <a:t>Term-Document Matrix</a:t>
            </a:r>
          </a:p>
        </p:txBody>
      </p:sp>
      <p:graphicFrame>
        <p:nvGraphicFramePr>
          <p:cNvPr id="300" name="Table"/>
          <p:cNvGraphicFramePr/>
          <p:nvPr/>
        </p:nvGraphicFramePr>
        <p:xfrm>
          <a:off x="964771" y="2603500"/>
          <a:ext cx="11356440" cy="6732776"/>
        </p:xfrm>
        <a:graphic>
          <a:graphicData uri="http://schemas.openxmlformats.org/drawingml/2006/table">
            <a:tbl>
              <a:tblPr firstRow="1" firstCol="1">
                <a:tableStyleId>{EEE7283C-3CF3-47DC-8721-378D4A62B228}</a:tableStyleId>
              </a:tblPr>
              <a:tblGrid>
                <a:gridCol w="1892740">
                  <a:extLst>
                    <a:ext uri="{9D8B030D-6E8A-4147-A177-3AD203B41FA5}">
                      <a16:colId xmlns:a16="http://schemas.microsoft.com/office/drawing/2014/main" val="20000"/>
                    </a:ext>
                  </a:extLst>
                </a:gridCol>
                <a:gridCol w="1892740">
                  <a:extLst>
                    <a:ext uri="{9D8B030D-6E8A-4147-A177-3AD203B41FA5}">
                      <a16:colId xmlns:a16="http://schemas.microsoft.com/office/drawing/2014/main" val="20001"/>
                    </a:ext>
                  </a:extLst>
                </a:gridCol>
                <a:gridCol w="1892740">
                  <a:extLst>
                    <a:ext uri="{9D8B030D-6E8A-4147-A177-3AD203B41FA5}">
                      <a16:colId xmlns:a16="http://schemas.microsoft.com/office/drawing/2014/main" val="20002"/>
                    </a:ext>
                  </a:extLst>
                </a:gridCol>
                <a:gridCol w="1892740">
                  <a:extLst>
                    <a:ext uri="{9D8B030D-6E8A-4147-A177-3AD203B41FA5}">
                      <a16:colId xmlns:a16="http://schemas.microsoft.com/office/drawing/2014/main" val="20003"/>
                    </a:ext>
                  </a:extLst>
                </a:gridCol>
                <a:gridCol w="1892740">
                  <a:extLst>
                    <a:ext uri="{9D8B030D-6E8A-4147-A177-3AD203B41FA5}">
                      <a16:colId xmlns:a16="http://schemas.microsoft.com/office/drawing/2014/main" val="20004"/>
                    </a:ext>
                  </a:extLst>
                </a:gridCol>
                <a:gridCol w="1892740">
                  <a:extLst>
                    <a:ext uri="{9D8B030D-6E8A-4147-A177-3AD203B41FA5}">
                      <a16:colId xmlns:a16="http://schemas.microsoft.com/office/drawing/2014/main" val="20005"/>
                    </a:ext>
                  </a:extLst>
                </a:gridCol>
              </a:tblGrid>
              <a:tr h="841597">
                <a:tc>
                  <a:txBody>
                    <a:bodyPr/>
                    <a:lstStyle/>
                    <a:p>
                      <a:pPr defTabSz="914400">
                        <a:tabLst>
                          <a:tab pos="1181100" algn="l"/>
                        </a:tabLst>
                        <a:defRPr sz="2200">
                          <a:sym typeface="Helvetica Neue Medium"/>
                        </a:defRPr>
                      </a:pPr>
                      <a:endParaRP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D1</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D2</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D3</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D4</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D5</a:t>
                      </a:r>
                    </a:p>
                  </a:txBody>
                  <a:tcPr marL="50800" marR="50800" marT="50800" marB="50800" anchor="ctr" horzOverflow="overflow"/>
                </a:tc>
                <a:extLst>
                  <a:ext uri="{0D108BD9-81ED-4DB2-BD59-A6C34878D82A}">
                    <a16:rowId xmlns:a16="http://schemas.microsoft.com/office/drawing/2014/main" val="10000"/>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abandon</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1"/>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abdicate</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1800"/>
                      </a:pPr>
                      <a:r>
                        <a:rPr sz="3600">
                          <a:latin typeface="Chalkduster"/>
                          <a:ea typeface="Chalkduster"/>
                          <a:cs typeface="Chalkduster"/>
                          <a:sym typeface="Chalkduster"/>
                        </a:rPr>
                        <a:t>3</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2"/>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abhor</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3"/>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academic</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4"/>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5"/>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zygodactyl</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6"/>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zymurgy</a:t>
                      </a:r>
                    </a:p>
                  </a:txBody>
                  <a:tcPr marL="50800" marR="50800" marT="50800" marB="50800" anchor="ctr" horzOverflow="overflow"/>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7"/>
                  </a:ext>
                </a:extLst>
              </a:tr>
            </a:tbl>
          </a:graphicData>
        </a:graphic>
      </p:graphicFrame>
      <p:sp>
        <p:nvSpPr>
          <p:cNvPr id="301" name="The value in a cell is…"/>
          <p:cNvSpPr txBox="1"/>
          <p:nvPr/>
        </p:nvSpPr>
        <p:spPr>
          <a:xfrm>
            <a:off x="3443266" y="6196582"/>
            <a:ext cx="8419680" cy="2152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b="0">
                <a:latin typeface="Chalkduster"/>
                <a:ea typeface="Chalkduster"/>
                <a:cs typeface="Chalkduster"/>
                <a:sym typeface="Chalkduster"/>
              </a:defRPr>
            </a:pPr>
            <a:r>
              <a:t>The value in a cell is</a:t>
            </a:r>
          </a:p>
          <a:p>
            <a:pPr>
              <a:defRPr sz="3600" b="0">
                <a:latin typeface="Chalkduster"/>
                <a:ea typeface="Chalkduster"/>
                <a:cs typeface="Chalkduster"/>
                <a:sym typeface="Chalkduster"/>
              </a:defRPr>
            </a:pPr>
            <a:r>
              <a:t> based on how often that term </a:t>
            </a:r>
          </a:p>
          <a:p>
            <a:pPr>
              <a:defRPr sz="3600" b="0">
                <a:latin typeface="Chalkduster"/>
                <a:ea typeface="Chalkduster"/>
                <a:cs typeface="Chalkduster"/>
                <a:sym typeface="Chalkduster"/>
              </a:defRPr>
            </a:pPr>
            <a:r>
              <a:t>occurred in that document</a:t>
            </a:r>
          </a:p>
        </p:txBody>
      </p:sp>
      <p:pic>
        <p:nvPicPr>
          <p:cNvPr id="302" name="Line Line" descr="Line Line"/>
          <p:cNvPicPr>
            <a:picLocks/>
          </p:cNvPicPr>
          <p:nvPr/>
        </p:nvPicPr>
        <p:blipFill>
          <a:blip r:embed="rId2"/>
          <a:stretch>
            <a:fillRect/>
          </a:stretch>
        </p:blipFill>
        <p:spPr>
          <a:xfrm rot="15135136">
            <a:off x="5454871" y="5502248"/>
            <a:ext cx="1426234" cy="563575"/>
          </a:xfrm>
          <a:prstGeom prst="rect">
            <a:avLst/>
          </a:prstGeom>
        </p:spPr>
      </p:pic>
      <p:pic>
        <p:nvPicPr>
          <p:cNvPr id="304" name="Rectangle Rectangle" descr="Rectangle Rectangle"/>
          <p:cNvPicPr>
            <a:picLocks/>
          </p:cNvPicPr>
          <p:nvPr/>
        </p:nvPicPr>
        <p:blipFill>
          <a:blip r:embed="rId3"/>
          <a:stretch>
            <a:fillRect/>
          </a:stretch>
        </p:blipFill>
        <p:spPr>
          <a:xfrm>
            <a:off x="4715053" y="4275833"/>
            <a:ext cx="1956301" cy="889643"/>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erm-Document Matrix"/>
          <p:cNvSpPr txBox="1">
            <a:spLocks noGrp="1"/>
          </p:cNvSpPr>
          <p:nvPr>
            <p:ph type="title"/>
          </p:nvPr>
        </p:nvSpPr>
        <p:spPr>
          <a:prstGeom prst="rect">
            <a:avLst/>
          </a:prstGeom>
        </p:spPr>
        <p:txBody>
          <a:bodyPr/>
          <a:lstStyle/>
          <a:p>
            <a:r>
              <a:t>Term-Document Matrix</a:t>
            </a:r>
          </a:p>
        </p:txBody>
      </p:sp>
      <p:graphicFrame>
        <p:nvGraphicFramePr>
          <p:cNvPr id="308" name="Table"/>
          <p:cNvGraphicFramePr/>
          <p:nvPr/>
        </p:nvGraphicFramePr>
        <p:xfrm>
          <a:off x="964771" y="2603500"/>
          <a:ext cx="11356440" cy="6732776"/>
        </p:xfrm>
        <a:graphic>
          <a:graphicData uri="http://schemas.openxmlformats.org/drawingml/2006/table">
            <a:tbl>
              <a:tblPr firstRow="1" firstCol="1">
                <a:tableStyleId>{EEE7283C-3CF3-47DC-8721-378D4A62B228}</a:tableStyleId>
              </a:tblPr>
              <a:tblGrid>
                <a:gridCol w="1892740">
                  <a:extLst>
                    <a:ext uri="{9D8B030D-6E8A-4147-A177-3AD203B41FA5}">
                      <a16:colId xmlns:a16="http://schemas.microsoft.com/office/drawing/2014/main" val="20000"/>
                    </a:ext>
                  </a:extLst>
                </a:gridCol>
                <a:gridCol w="1892740">
                  <a:extLst>
                    <a:ext uri="{9D8B030D-6E8A-4147-A177-3AD203B41FA5}">
                      <a16:colId xmlns:a16="http://schemas.microsoft.com/office/drawing/2014/main" val="20001"/>
                    </a:ext>
                  </a:extLst>
                </a:gridCol>
                <a:gridCol w="1892740">
                  <a:extLst>
                    <a:ext uri="{9D8B030D-6E8A-4147-A177-3AD203B41FA5}">
                      <a16:colId xmlns:a16="http://schemas.microsoft.com/office/drawing/2014/main" val="20002"/>
                    </a:ext>
                  </a:extLst>
                </a:gridCol>
                <a:gridCol w="1892740">
                  <a:extLst>
                    <a:ext uri="{9D8B030D-6E8A-4147-A177-3AD203B41FA5}">
                      <a16:colId xmlns:a16="http://schemas.microsoft.com/office/drawing/2014/main" val="20003"/>
                    </a:ext>
                  </a:extLst>
                </a:gridCol>
                <a:gridCol w="1892740">
                  <a:extLst>
                    <a:ext uri="{9D8B030D-6E8A-4147-A177-3AD203B41FA5}">
                      <a16:colId xmlns:a16="http://schemas.microsoft.com/office/drawing/2014/main" val="20004"/>
                    </a:ext>
                  </a:extLst>
                </a:gridCol>
                <a:gridCol w="1892740">
                  <a:extLst>
                    <a:ext uri="{9D8B030D-6E8A-4147-A177-3AD203B41FA5}">
                      <a16:colId xmlns:a16="http://schemas.microsoft.com/office/drawing/2014/main" val="20005"/>
                    </a:ext>
                  </a:extLst>
                </a:gridCol>
              </a:tblGrid>
              <a:tr h="841597">
                <a:tc>
                  <a:txBody>
                    <a:bodyPr/>
                    <a:lstStyle/>
                    <a:p>
                      <a:pPr defTabSz="914400">
                        <a:tabLst>
                          <a:tab pos="1181100" algn="l"/>
                        </a:tabLst>
                        <a:defRPr sz="2200">
                          <a:sym typeface="Helvetica Neue Medium"/>
                        </a:defRPr>
                      </a:pPr>
                      <a:endParaRP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D1</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D2</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D3</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D4</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D5</a:t>
                      </a:r>
                    </a:p>
                  </a:txBody>
                  <a:tcPr marL="50800" marR="50800" marT="50800" marB="50800" anchor="ctr" horzOverflow="overflow"/>
                </a:tc>
                <a:extLst>
                  <a:ext uri="{0D108BD9-81ED-4DB2-BD59-A6C34878D82A}">
                    <a16:rowId xmlns:a16="http://schemas.microsoft.com/office/drawing/2014/main" val="10000"/>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abandon</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1"/>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abdicate</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2"/>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abhor</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3"/>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academic</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4"/>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5"/>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zygodactyl</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6"/>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zymurgy</a:t>
                      </a:r>
                    </a:p>
                  </a:txBody>
                  <a:tcPr marL="50800" marR="50800" marT="50800" marB="50800" anchor="ctr" horzOverflow="overflow"/>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7"/>
                  </a:ext>
                </a:extLst>
              </a:tr>
            </a:tbl>
          </a:graphicData>
        </a:graphic>
      </p:graphicFrame>
      <p:sp>
        <p:nvSpPr>
          <p:cNvPr id="309" name="The length of the…"/>
          <p:cNvSpPr txBox="1"/>
          <p:nvPr/>
        </p:nvSpPr>
        <p:spPr>
          <a:xfrm>
            <a:off x="4869982" y="5691848"/>
            <a:ext cx="7831130" cy="2152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b="0">
                <a:latin typeface="Chalkduster"/>
                <a:ea typeface="Chalkduster"/>
                <a:cs typeface="Chalkduster"/>
                <a:sym typeface="Chalkduster"/>
              </a:defRPr>
            </a:pPr>
            <a:r>
              <a:t>The length of the </a:t>
            </a:r>
          </a:p>
          <a:p>
            <a:pPr>
              <a:defRPr sz="3600" b="0">
                <a:latin typeface="Chalkduster"/>
                <a:ea typeface="Chalkduster"/>
                <a:cs typeface="Chalkduster"/>
                <a:sym typeface="Chalkduster"/>
              </a:defRPr>
            </a:pPr>
            <a:r>
              <a:t>document vectors</a:t>
            </a:r>
          </a:p>
          <a:p>
            <a:pPr>
              <a:defRPr sz="3600" b="0">
                <a:latin typeface="Chalkduster"/>
                <a:ea typeface="Chalkduster"/>
                <a:cs typeface="Chalkduster"/>
                <a:sym typeface="Chalkduster"/>
              </a:defRPr>
            </a:pPr>
            <a:r>
              <a:t>is the size of the vocabulary </a:t>
            </a:r>
          </a:p>
        </p:txBody>
      </p:sp>
      <p:pic>
        <p:nvPicPr>
          <p:cNvPr id="310" name="Line Line" descr="Line Line"/>
          <p:cNvPicPr>
            <a:picLocks/>
          </p:cNvPicPr>
          <p:nvPr/>
        </p:nvPicPr>
        <p:blipFill>
          <a:blip r:embed="rId2"/>
          <a:stretch>
            <a:fillRect/>
          </a:stretch>
        </p:blipFill>
        <p:spPr>
          <a:xfrm rot="10800000">
            <a:off x="4641424" y="6121226"/>
            <a:ext cx="1788466" cy="563575"/>
          </a:xfrm>
          <a:prstGeom prst="rect">
            <a:avLst/>
          </a:prstGeom>
        </p:spPr>
      </p:pic>
      <p:sp>
        <p:nvSpPr>
          <p:cNvPr id="312" name="}"/>
          <p:cNvSpPr txBox="1"/>
          <p:nvPr/>
        </p:nvSpPr>
        <p:spPr>
          <a:xfrm>
            <a:off x="2527452" y="2074315"/>
            <a:ext cx="2178102" cy="73321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800" b="0"/>
            </a:lvl1pPr>
          </a:lstStyle>
          <a:p>
            <a:pPr defTabSz="914400"/>
            <a:r>
              <a: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rm-Document Matrix"/>
          <p:cNvSpPr txBox="1">
            <a:spLocks noGrp="1"/>
          </p:cNvSpPr>
          <p:nvPr>
            <p:ph type="title"/>
          </p:nvPr>
        </p:nvSpPr>
        <p:spPr>
          <a:prstGeom prst="rect">
            <a:avLst/>
          </a:prstGeom>
        </p:spPr>
        <p:txBody>
          <a:bodyPr/>
          <a:lstStyle/>
          <a:p>
            <a:r>
              <a:t>Term-Document Matrix</a:t>
            </a:r>
          </a:p>
        </p:txBody>
      </p:sp>
      <p:graphicFrame>
        <p:nvGraphicFramePr>
          <p:cNvPr id="315" name="Table"/>
          <p:cNvGraphicFramePr/>
          <p:nvPr/>
        </p:nvGraphicFramePr>
        <p:xfrm>
          <a:off x="964771" y="2603500"/>
          <a:ext cx="11356440" cy="6732776"/>
        </p:xfrm>
        <a:graphic>
          <a:graphicData uri="http://schemas.openxmlformats.org/drawingml/2006/table">
            <a:tbl>
              <a:tblPr firstRow="1" firstCol="1">
                <a:tableStyleId>{EEE7283C-3CF3-47DC-8721-378D4A62B228}</a:tableStyleId>
              </a:tblPr>
              <a:tblGrid>
                <a:gridCol w="1892740">
                  <a:extLst>
                    <a:ext uri="{9D8B030D-6E8A-4147-A177-3AD203B41FA5}">
                      <a16:colId xmlns:a16="http://schemas.microsoft.com/office/drawing/2014/main" val="20000"/>
                    </a:ext>
                  </a:extLst>
                </a:gridCol>
                <a:gridCol w="1892740">
                  <a:extLst>
                    <a:ext uri="{9D8B030D-6E8A-4147-A177-3AD203B41FA5}">
                      <a16:colId xmlns:a16="http://schemas.microsoft.com/office/drawing/2014/main" val="20001"/>
                    </a:ext>
                  </a:extLst>
                </a:gridCol>
                <a:gridCol w="1892740">
                  <a:extLst>
                    <a:ext uri="{9D8B030D-6E8A-4147-A177-3AD203B41FA5}">
                      <a16:colId xmlns:a16="http://schemas.microsoft.com/office/drawing/2014/main" val="20002"/>
                    </a:ext>
                  </a:extLst>
                </a:gridCol>
                <a:gridCol w="1892740">
                  <a:extLst>
                    <a:ext uri="{9D8B030D-6E8A-4147-A177-3AD203B41FA5}">
                      <a16:colId xmlns:a16="http://schemas.microsoft.com/office/drawing/2014/main" val="20003"/>
                    </a:ext>
                  </a:extLst>
                </a:gridCol>
                <a:gridCol w="1892740">
                  <a:extLst>
                    <a:ext uri="{9D8B030D-6E8A-4147-A177-3AD203B41FA5}">
                      <a16:colId xmlns:a16="http://schemas.microsoft.com/office/drawing/2014/main" val="20004"/>
                    </a:ext>
                  </a:extLst>
                </a:gridCol>
                <a:gridCol w="1892740">
                  <a:extLst>
                    <a:ext uri="{9D8B030D-6E8A-4147-A177-3AD203B41FA5}">
                      <a16:colId xmlns:a16="http://schemas.microsoft.com/office/drawing/2014/main" val="20005"/>
                    </a:ext>
                  </a:extLst>
                </a:gridCol>
              </a:tblGrid>
              <a:tr h="841597">
                <a:tc>
                  <a:txBody>
                    <a:bodyPr/>
                    <a:lstStyle/>
                    <a:p>
                      <a:pPr defTabSz="914400">
                        <a:tabLst>
                          <a:tab pos="1181100" algn="l"/>
                        </a:tabLst>
                        <a:defRPr sz="2200">
                          <a:sym typeface="Helvetica Neue Medium"/>
                        </a:defRPr>
                      </a:pPr>
                      <a:endParaRP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D1</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D2</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D3</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D4</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D5</a:t>
                      </a:r>
                    </a:p>
                  </a:txBody>
                  <a:tcPr marL="50800" marR="50800" marT="50800" marB="50800" anchor="ctr" horzOverflow="overflow"/>
                </a:tc>
                <a:extLst>
                  <a:ext uri="{0D108BD9-81ED-4DB2-BD59-A6C34878D82A}">
                    <a16:rowId xmlns:a16="http://schemas.microsoft.com/office/drawing/2014/main" val="10000"/>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abandon</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1800"/>
                      </a:pPr>
                      <a:r>
                        <a:rPr sz="3600">
                          <a:latin typeface="Chalkduster"/>
                          <a:ea typeface="Chalkduster"/>
                          <a:cs typeface="Chalkduster"/>
                          <a:sym typeface="Chalkduster"/>
                        </a:rPr>
                        <a:t>0</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1"/>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abdicate</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1800"/>
                      </a:pPr>
                      <a:r>
                        <a:rPr sz="3600">
                          <a:latin typeface="Chalkduster"/>
                          <a:ea typeface="Chalkduster"/>
                          <a:cs typeface="Chalkduster"/>
                          <a:sym typeface="Chalkduster"/>
                        </a:rPr>
                        <a:t>3</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2"/>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abhor</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1800"/>
                      </a:pPr>
                      <a:r>
                        <a:rPr sz="3600">
                          <a:latin typeface="Chalkduster"/>
                          <a:ea typeface="Chalkduster"/>
                          <a:cs typeface="Chalkduster"/>
                          <a:sym typeface="Chalkduster"/>
                        </a:rPr>
                        <a:t>0</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3"/>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academic</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1800"/>
                      </a:pPr>
                      <a:r>
                        <a:rPr sz="3600">
                          <a:latin typeface="Chalkduster"/>
                          <a:ea typeface="Chalkduster"/>
                          <a:cs typeface="Chalkduster"/>
                          <a:sym typeface="Chalkduster"/>
                        </a:rPr>
                        <a:t>0</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4"/>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1800"/>
                      </a:pPr>
                      <a:r>
                        <a:rPr sz="3600">
                          <a:latin typeface="Chalkduster"/>
                          <a:ea typeface="Chalkduster"/>
                          <a:cs typeface="Chalkduster"/>
                          <a:sym typeface="Chalkduster"/>
                        </a:rPr>
                        <a:t>…</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5"/>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zygodactyl</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1800"/>
                      </a:pPr>
                      <a:r>
                        <a:rPr sz="3600">
                          <a:latin typeface="Chalkduster"/>
                          <a:ea typeface="Chalkduster"/>
                          <a:cs typeface="Chalkduster"/>
                          <a:sym typeface="Chalkduster"/>
                        </a:rPr>
                        <a:t>0</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6"/>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zymurgy</a:t>
                      </a:r>
                    </a:p>
                  </a:txBody>
                  <a:tcPr marL="50800" marR="50800" marT="50800" marB="50800" anchor="ctr" horzOverflow="overflow"/>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1800"/>
                      </a:pPr>
                      <a:r>
                        <a:rPr sz="3600">
                          <a:latin typeface="Chalkduster"/>
                          <a:ea typeface="Chalkduster"/>
                          <a:cs typeface="Chalkduster"/>
                          <a:sym typeface="Chalkduster"/>
                        </a:rPr>
                        <a:t>0</a:t>
                      </a: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7"/>
                  </a:ext>
                </a:extLst>
              </a:tr>
            </a:tbl>
          </a:graphicData>
        </a:graphic>
      </p:graphicFrame>
      <p:sp>
        <p:nvSpPr>
          <p:cNvPr id="316" name="Document vectors…"/>
          <p:cNvSpPr txBox="1"/>
          <p:nvPr/>
        </p:nvSpPr>
        <p:spPr>
          <a:xfrm>
            <a:off x="7389996" y="4403081"/>
            <a:ext cx="5202103" cy="2152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b="0">
                <a:latin typeface="Chalkduster"/>
                <a:ea typeface="Chalkduster"/>
                <a:cs typeface="Chalkduster"/>
                <a:sym typeface="Chalkduster"/>
              </a:defRPr>
            </a:pPr>
            <a:r>
              <a:t>Document vectors</a:t>
            </a:r>
          </a:p>
          <a:p>
            <a:pPr>
              <a:defRPr sz="3600" b="0">
                <a:latin typeface="Chalkduster"/>
                <a:ea typeface="Chalkduster"/>
                <a:cs typeface="Chalkduster"/>
                <a:sym typeface="Chalkduster"/>
              </a:defRPr>
            </a:pPr>
            <a:r>
              <a:t>can be sparse </a:t>
            </a:r>
          </a:p>
          <a:p>
            <a:pPr>
              <a:defRPr sz="3600" b="0">
                <a:latin typeface="Chalkduster"/>
                <a:ea typeface="Chalkduster"/>
                <a:cs typeface="Chalkduster"/>
                <a:sym typeface="Chalkduster"/>
              </a:defRPr>
            </a:pPr>
            <a:r>
              <a:t>(most values are 0)</a:t>
            </a:r>
          </a:p>
        </p:txBody>
      </p:sp>
      <p:pic>
        <p:nvPicPr>
          <p:cNvPr id="317" name="Line Line" descr="Line Line"/>
          <p:cNvPicPr>
            <a:picLocks/>
          </p:cNvPicPr>
          <p:nvPr/>
        </p:nvPicPr>
        <p:blipFill>
          <a:blip r:embed="rId2"/>
          <a:stretch>
            <a:fillRect/>
          </a:stretch>
        </p:blipFill>
        <p:spPr>
          <a:xfrm rot="12276869">
            <a:off x="6633313" y="3763695"/>
            <a:ext cx="1822540" cy="563575"/>
          </a:xfrm>
          <a:prstGeom prst="rect">
            <a:avLst/>
          </a:prstGeom>
        </p:spPr>
      </p:pic>
      <p:pic>
        <p:nvPicPr>
          <p:cNvPr id="319" name="Rectangle Rectangle" descr="Rectangle Rectangle"/>
          <p:cNvPicPr>
            <a:picLocks/>
          </p:cNvPicPr>
          <p:nvPr/>
        </p:nvPicPr>
        <p:blipFill>
          <a:blip r:embed="rId3"/>
          <a:stretch>
            <a:fillRect/>
          </a:stretch>
        </p:blipFill>
        <p:spPr>
          <a:xfrm>
            <a:off x="4799315" y="2597149"/>
            <a:ext cx="1803829" cy="6745485"/>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Term-Document Matrix"/>
          <p:cNvSpPr txBox="1">
            <a:spLocks noGrp="1"/>
          </p:cNvSpPr>
          <p:nvPr>
            <p:ph type="title"/>
          </p:nvPr>
        </p:nvSpPr>
        <p:spPr>
          <a:prstGeom prst="rect">
            <a:avLst/>
          </a:prstGeom>
        </p:spPr>
        <p:txBody>
          <a:bodyPr/>
          <a:lstStyle/>
          <a:p>
            <a:r>
              <a:t>Term-Document Matrix</a:t>
            </a:r>
          </a:p>
        </p:txBody>
      </p:sp>
      <p:graphicFrame>
        <p:nvGraphicFramePr>
          <p:cNvPr id="323" name="Table"/>
          <p:cNvGraphicFramePr/>
          <p:nvPr/>
        </p:nvGraphicFramePr>
        <p:xfrm>
          <a:off x="964771" y="2603500"/>
          <a:ext cx="11356440" cy="6732776"/>
        </p:xfrm>
        <a:graphic>
          <a:graphicData uri="http://schemas.openxmlformats.org/drawingml/2006/table">
            <a:tbl>
              <a:tblPr firstRow="1" firstCol="1">
                <a:tableStyleId>{EEE7283C-3CF3-47DC-8721-378D4A62B228}</a:tableStyleId>
              </a:tblPr>
              <a:tblGrid>
                <a:gridCol w="1892740">
                  <a:extLst>
                    <a:ext uri="{9D8B030D-6E8A-4147-A177-3AD203B41FA5}">
                      <a16:colId xmlns:a16="http://schemas.microsoft.com/office/drawing/2014/main" val="20000"/>
                    </a:ext>
                  </a:extLst>
                </a:gridCol>
                <a:gridCol w="1892740">
                  <a:extLst>
                    <a:ext uri="{9D8B030D-6E8A-4147-A177-3AD203B41FA5}">
                      <a16:colId xmlns:a16="http://schemas.microsoft.com/office/drawing/2014/main" val="20001"/>
                    </a:ext>
                  </a:extLst>
                </a:gridCol>
                <a:gridCol w="1892740">
                  <a:extLst>
                    <a:ext uri="{9D8B030D-6E8A-4147-A177-3AD203B41FA5}">
                      <a16:colId xmlns:a16="http://schemas.microsoft.com/office/drawing/2014/main" val="20002"/>
                    </a:ext>
                  </a:extLst>
                </a:gridCol>
                <a:gridCol w="1892740">
                  <a:extLst>
                    <a:ext uri="{9D8B030D-6E8A-4147-A177-3AD203B41FA5}">
                      <a16:colId xmlns:a16="http://schemas.microsoft.com/office/drawing/2014/main" val="20003"/>
                    </a:ext>
                  </a:extLst>
                </a:gridCol>
                <a:gridCol w="1892740">
                  <a:extLst>
                    <a:ext uri="{9D8B030D-6E8A-4147-A177-3AD203B41FA5}">
                      <a16:colId xmlns:a16="http://schemas.microsoft.com/office/drawing/2014/main" val="20004"/>
                    </a:ext>
                  </a:extLst>
                </a:gridCol>
                <a:gridCol w="1892740">
                  <a:extLst>
                    <a:ext uri="{9D8B030D-6E8A-4147-A177-3AD203B41FA5}">
                      <a16:colId xmlns:a16="http://schemas.microsoft.com/office/drawing/2014/main" val="20005"/>
                    </a:ext>
                  </a:extLst>
                </a:gridCol>
              </a:tblGrid>
              <a:tr h="841597">
                <a:tc>
                  <a:txBody>
                    <a:bodyPr/>
                    <a:lstStyle/>
                    <a:p>
                      <a:pPr defTabSz="914400">
                        <a:tabLst>
                          <a:tab pos="1181100" algn="l"/>
                        </a:tabLst>
                        <a:defRPr sz="2200">
                          <a:sym typeface="Helvetica Neue Medium"/>
                        </a:defRPr>
                      </a:pPr>
                      <a:endParaRP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D1</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D2</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D3</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D4</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D5</a:t>
                      </a:r>
                    </a:p>
                  </a:txBody>
                  <a:tcPr marL="50800" marR="50800" marT="50800" marB="50800" anchor="ctr" horzOverflow="overflow"/>
                </a:tc>
                <a:extLst>
                  <a:ext uri="{0D108BD9-81ED-4DB2-BD59-A6C34878D82A}">
                    <a16:rowId xmlns:a16="http://schemas.microsoft.com/office/drawing/2014/main" val="10000"/>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abandon</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1"/>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abdicate</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2"/>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abhor</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3"/>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academic</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4"/>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5"/>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zygodactyl</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6"/>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zymurgy</a:t>
                      </a:r>
                    </a:p>
                  </a:txBody>
                  <a:tcPr marL="50800" marR="50800" marT="50800" marB="50800" anchor="ctr" horzOverflow="overflow"/>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7"/>
                  </a:ext>
                </a:extLst>
              </a:tr>
            </a:tbl>
          </a:graphicData>
        </a:graphic>
      </p:graphicFrame>
      <p:pic>
        <p:nvPicPr>
          <p:cNvPr id="324" name="Line Line" descr="Line Line"/>
          <p:cNvPicPr>
            <a:picLocks/>
          </p:cNvPicPr>
          <p:nvPr/>
        </p:nvPicPr>
        <p:blipFill>
          <a:blip r:embed="rId2"/>
          <a:stretch>
            <a:fillRect/>
          </a:stretch>
        </p:blipFill>
        <p:spPr>
          <a:xfrm rot="13500000">
            <a:off x="4531639" y="4131914"/>
            <a:ext cx="2167443" cy="563575"/>
          </a:xfrm>
          <a:prstGeom prst="rect">
            <a:avLst/>
          </a:prstGeom>
        </p:spPr>
      </p:pic>
      <p:pic>
        <p:nvPicPr>
          <p:cNvPr id="326" name="Rectangle Rectangle" descr="Rectangle Rectangle"/>
          <p:cNvPicPr>
            <a:picLocks/>
          </p:cNvPicPr>
          <p:nvPr/>
        </p:nvPicPr>
        <p:blipFill>
          <a:blip r:embed="rId3"/>
          <a:stretch>
            <a:fillRect/>
          </a:stretch>
        </p:blipFill>
        <p:spPr>
          <a:xfrm>
            <a:off x="2919537" y="2597149"/>
            <a:ext cx="1803829" cy="6745485"/>
          </a:xfrm>
          <a:prstGeom prst="rect">
            <a:avLst/>
          </a:prstGeom>
        </p:spPr>
      </p:pic>
      <p:pic>
        <p:nvPicPr>
          <p:cNvPr id="328" name="Rectangle Rectangle" descr="Rectangle Rectangle"/>
          <p:cNvPicPr>
            <a:picLocks/>
          </p:cNvPicPr>
          <p:nvPr/>
        </p:nvPicPr>
        <p:blipFill>
          <a:blip r:embed="rId3"/>
          <a:stretch>
            <a:fillRect/>
          </a:stretch>
        </p:blipFill>
        <p:spPr>
          <a:xfrm>
            <a:off x="10495587" y="2597149"/>
            <a:ext cx="1803829" cy="6745485"/>
          </a:xfrm>
          <a:prstGeom prst="rect">
            <a:avLst/>
          </a:prstGeom>
        </p:spPr>
      </p:pic>
      <p:pic>
        <p:nvPicPr>
          <p:cNvPr id="330" name="Line Line" descr="Line Line"/>
          <p:cNvPicPr>
            <a:picLocks/>
          </p:cNvPicPr>
          <p:nvPr/>
        </p:nvPicPr>
        <p:blipFill>
          <a:blip r:embed="rId4"/>
          <a:stretch>
            <a:fillRect/>
          </a:stretch>
        </p:blipFill>
        <p:spPr>
          <a:xfrm rot="18472971">
            <a:off x="8590037" y="4130811"/>
            <a:ext cx="2257147" cy="563575"/>
          </a:xfrm>
          <a:prstGeom prst="rect">
            <a:avLst/>
          </a:prstGeom>
        </p:spPr>
      </p:pic>
      <p:sp>
        <p:nvSpPr>
          <p:cNvPr id="332" name="We can measure…"/>
          <p:cNvSpPr txBox="1"/>
          <p:nvPr/>
        </p:nvSpPr>
        <p:spPr>
          <a:xfrm>
            <a:off x="5097844" y="5087168"/>
            <a:ext cx="5023265" cy="3524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b="0">
                <a:latin typeface="Chalkduster"/>
                <a:ea typeface="Chalkduster"/>
                <a:cs typeface="Chalkduster"/>
                <a:sym typeface="Chalkduster"/>
              </a:defRPr>
            </a:pPr>
            <a:r>
              <a:t>We can measure</a:t>
            </a:r>
          </a:p>
          <a:p>
            <a:pPr>
              <a:defRPr sz="3600" b="0">
                <a:latin typeface="Chalkduster"/>
                <a:ea typeface="Chalkduster"/>
                <a:cs typeface="Chalkduster"/>
                <a:sym typeface="Chalkduster"/>
              </a:defRPr>
            </a:pPr>
            <a:r>
              <a:t>how similar two </a:t>
            </a:r>
          </a:p>
          <a:p>
            <a:pPr>
              <a:defRPr sz="3600" b="0">
                <a:latin typeface="Chalkduster"/>
                <a:ea typeface="Chalkduster"/>
                <a:cs typeface="Chalkduster"/>
                <a:sym typeface="Chalkduster"/>
              </a:defRPr>
            </a:pPr>
            <a:r>
              <a:t>documents are</a:t>
            </a:r>
          </a:p>
          <a:p>
            <a:pPr>
              <a:defRPr sz="3600" b="0">
                <a:latin typeface="Chalkduster"/>
                <a:ea typeface="Chalkduster"/>
                <a:cs typeface="Chalkduster"/>
                <a:sym typeface="Chalkduster"/>
              </a:defRPr>
            </a:pPr>
            <a:r>
              <a:t>by comparing their</a:t>
            </a:r>
          </a:p>
          <a:p>
            <a:pPr>
              <a:defRPr sz="3600" b="0">
                <a:latin typeface="Chalkduster"/>
                <a:ea typeface="Chalkduster"/>
                <a:cs typeface="Chalkduster"/>
                <a:sym typeface="Chalkduster"/>
              </a:defRPr>
            </a:pPr>
            <a:r>
              <a:t>column vectors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What can document similarity let you do?"/>
          <p:cNvSpPr txBox="1">
            <a:spLocks noGrp="1"/>
          </p:cNvSpPr>
          <p:nvPr>
            <p:ph type="title"/>
          </p:nvPr>
        </p:nvSpPr>
        <p:spPr>
          <a:prstGeom prst="rect">
            <a:avLst/>
          </a:prstGeom>
        </p:spPr>
        <p:txBody>
          <a:bodyPr/>
          <a:lstStyle>
            <a:lvl1pPr defTabSz="490727">
              <a:defRPr sz="6719"/>
            </a:lvl1pPr>
          </a:lstStyle>
          <a:p>
            <a:r>
              <a:t>What can document similarity let you do?</a:t>
            </a:r>
          </a:p>
        </p:txBody>
      </p:sp>
      <p:sp>
        <p:nvSpPr>
          <p:cNvPr id="335" name="Body"/>
          <p:cNvSpPr txBox="1">
            <a:spLocks noGrp="1"/>
          </p:cNvSpPr>
          <p:nvPr>
            <p:ph type="body" idx="1"/>
          </p:nvPr>
        </p:nvSpPr>
        <p:spPr>
          <a:prstGeom prst="rect">
            <a:avLst/>
          </a:prstGeom>
        </p:spPr>
        <p:txBody>
          <a:bodyPr/>
          <a:lstStyle/>
          <a:p>
            <a:pPr lvl="1"/>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Rectangle 2"/>
          <p:cNvSpPr txBox="1">
            <a:spLocks noGrp="1"/>
          </p:cNvSpPr>
          <p:nvPr>
            <p:ph type="title"/>
          </p:nvPr>
        </p:nvSpPr>
        <p:spPr>
          <a:prstGeom prst="rect">
            <a:avLst/>
          </a:prstGeom>
        </p:spPr>
        <p:txBody>
          <a:bodyPr/>
          <a:lstStyle>
            <a:lvl1pPr defTabSz="490727">
              <a:defRPr sz="6719"/>
            </a:lvl1pPr>
          </a:lstStyle>
          <a:p>
            <a:r>
              <a:t>Word similarity for plagiarism detection</a:t>
            </a:r>
          </a:p>
        </p:txBody>
      </p:sp>
      <p:pic>
        <p:nvPicPr>
          <p:cNvPr id="340" name="Picture 4" descr="Picture 4"/>
          <p:cNvPicPr>
            <a:picLocks noChangeAspect="1"/>
          </p:cNvPicPr>
          <p:nvPr/>
        </p:nvPicPr>
        <p:blipFill>
          <a:blip r:embed="rId2"/>
          <a:stretch>
            <a:fillRect/>
          </a:stretch>
        </p:blipFill>
        <p:spPr>
          <a:xfrm>
            <a:off x="270512" y="2568014"/>
            <a:ext cx="11652182" cy="8474314"/>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erm-Document Matrix"/>
          <p:cNvSpPr txBox="1">
            <a:spLocks noGrp="1"/>
          </p:cNvSpPr>
          <p:nvPr>
            <p:ph type="title"/>
          </p:nvPr>
        </p:nvSpPr>
        <p:spPr>
          <a:prstGeom prst="rect">
            <a:avLst/>
          </a:prstGeom>
        </p:spPr>
        <p:txBody>
          <a:bodyPr/>
          <a:lstStyle/>
          <a:p>
            <a:r>
              <a:t>Term-Document Matrix</a:t>
            </a:r>
          </a:p>
        </p:txBody>
      </p:sp>
      <p:graphicFrame>
        <p:nvGraphicFramePr>
          <p:cNvPr id="343" name="Table"/>
          <p:cNvGraphicFramePr/>
          <p:nvPr/>
        </p:nvGraphicFramePr>
        <p:xfrm>
          <a:off x="964771" y="2603500"/>
          <a:ext cx="11356440" cy="6732776"/>
        </p:xfrm>
        <a:graphic>
          <a:graphicData uri="http://schemas.openxmlformats.org/drawingml/2006/table">
            <a:tbl>
              <a:tblPr firstRow="1" firstCol="1">
                <a:tableStyleId>{EEE7283C-3CF3-47DC-8721-378D4A62B228}</a:tableStyleId>
              </a:tblPr>
              <a:tblGrid>
                <a:gridCol w="1892740">
                  <a:extLst>
                    <a:ext uri="{9D8B030D-6E8A-4147-A177-3AD203B41FA5}">
                      <a16:colId xmlns:a16="http://schemas.microsoft.com/office/drawing/2014/main" val="20000"/>
                    </a:ext>
                  </a:extLst>
                </a:gridCol>
                <a:gridCol w="1892740">
                  <a:extLst>
                    <a:ext uri="{9D8B030D-6E8A-4147-A177-3AD203B41FA5}">
                      <a16:colId xmlns:a16="http://schemas.microsoft.com/office/drawing/2014/main" val="20001"/>
                    </a:ext>
                  </a:extLst>
                </a:gridCol>
                <a:gridCol w="1892740">
                  <a:extLst>
                    <a:ext uri="{9D8B030D-6E8A-4147-A177-3AD203B41FA5}">
                      <a16:colId xmlns:a16="http://schemas.microsoft.com/office/drawing/2014/main" val="20002"/>
                    </a:ext>
                  </a:extLst>
                </a:gridCol>
                <a:gridCol w="1892740">
                  <a:extLst>
                    <a:ext uri="{9D8B030D-6E8A-4147-A177-3AD203B41FA5}">
                      <a16:colId xmlns:a16="http://schemas.microsoft.com/office/drawing/2014/main" val="20003"/>
                    </a:ext>
                  </a:extLst>
                </a:gridCol>
                <a:gridCol w="1892740">
                  <a:extLst>
                    <a:ext uri="{9D8B030D-6E8A-4147-A177-3AD203B41FA5}">
                      <a16:colId xmlns:a16="http://schemas.microsoft.com/office/drawing/2014/main" val="20004"/>
                    </a:ext>
                  </a:extLst>
                </a:gridCol>
                <a:gridCol w="1892740">
                  <a:extLst>
                    <a:ext uri="{9D8B030D-6E8A-4147-A177-3AD203B41FA5}">
                      <a16:colId xmlns:a16="http://schemas.microsoft.com/office/drawing/2014/main" val="20005"/>
                    </a:ext>
                  </a:extLst>
                </a:gridCol>
              </a:tblGrid>
              <a:tr h="841597">
                <a:tc>
                  <a:txBody>
                    <a:bodyPr/>
                    <a:lstStyle/>
                    <a:p>
                      <a:pPr defTabSz="914400">
                        <a:tabLst>
                          <a:tab pos="1181100" algn="l"/>
                        </a:tabLst>
                        <a:defRPr sz="2200">
                          <a:sym typeface="Helvetica Neue Medium"/>
                        </a:defRPr>
                      </a:pPr>
                      <a:endParaRP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D1</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D2</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D3</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D4</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D5</a:t>
                      </a:r>
                    </a:p>
                  </a:txBody>
                  <a:tcPr marL="50800" marR="50800" marT="50800" marB="50800" anchor="ctr" horzOverflow="overflow"/>
                </a:tc>
                <a:extLst>
                  <a:ext uri="{0D108BD9-81ED-4DB2-BD59-A6C34878D82A}">
                    <a16:rowId xmlns:a16="http://schemas.microsoft.com/office/drawing/2014/main" val="10000"/>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abandon</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1"/>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abdicate</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2"/>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abhor</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3"/>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academic</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4"/>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5"/>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zygodactyl</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6"/>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zymurgy</a:t>
                      </a:r>
                    </a:p>
                  </a:txBody>
                  <a:tcPr marL="50800" marR="50800" marT="50800" marB="50800" anchor="ctr" horzOverflow="overflow"/>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7"/>
                  </a:ext>
                </a:extLst>
              </a:tr>
            </a:tbl>
          </a:graphicData>
        </a:graphic>
      </p:graphicFrame>
      <p:pic>
        <p:nvPicPr>
          <p:cNvPr id="344" name="Line Line" descr="Line Line"/>
          <p:cNvPicPr>
            <a:picLocks/>
          </p:cNvPicPr>
          <p:nvPr/>
        </p:nvPicPr>
        <p:blipFill>
          <a:blip r:embed="rId3"/>
          <a:stretch>
            <a:fillRect/>
          </a:stretch>
        </p:blipFill>
        <p:spPr>
          <a:xfrm rot="13500000">
            <a:off x="3326138" y="5057987"/>
            <a:ext cx="2167443" cy="563574"/>
          </a:xfrm>
          <a:prstGeom prst="rect">
            <a:avLst/>
          </a:prstGeom>
        </p:spPr>
      </p:pic>
      <p:pic>
        <p:nvPicPr>
          <p:cNvPr id="346" name="Rectangle Rectangle" descr="Rectangle Rectangle"/>
          <p:cNvPicPr>
            <a:picLocks/>
          </p:cNvPicPr>
          <p:nvPr/>
        </p:nvPicPr>
        <p:blipFill>
          <a:blip r:embed="rId4"/>
          <a:stretch>
            <a:fillRect/>
          </a:stretch>
        </p:blipFill>
        <p:spPr>
          <a:xfrm>
            <a:off x="897026" y="7497780"/>
            <a:ext cx="11491932" cy="1186024"/>
          </a:xfrm>
          <a:prstGeom prst="rect">
            <a:avLst/>
          </a:prstGeom>
        </p:spPr>
      </p:pic>
      <p:pic>
        <p:nvPicPr>
          <p:cNvPr id="348" name="Rectangle Rectangle" descr="Rectangle Rectangle"/>
          <p:cNvPicPr>
            <a:picLocks/>
          </p:cNvPicPr>
          <p:nvPr/>
        </p:nvPicPr>
        <p:blipFill>
          <a:blip r:embed="rId5"/>
          <a:stretch>
            <a:fillRect/>
          </a:stretch>
        </p:blipFill>
        <p:spPr>
          <a:xfrm>
            <a:off x="845976" y="3313915"/>
            <a:ext cx="11594032" cy="1186024"/>
          </a:xfrm>
          <a:prstGeom prst="rect">
            <a:avLst/>
          </a:prstGeom>
        </p:spPr>
      </p:pic>
      <p:pic>
        <p:nvPicPr>
          <p:cNvPr id="350" name="Line Line" descr="Line Line"/>
          <p:cNvPicPr>
            <a:picLocks/>
          </p:cNvPicPr>
          <p:nvPr/>
        </p:nvPicPr>
        <p:blipFill>
          <a:blip r:embed="rId6"/>
          <a:stretch>
            <a:fillRect/>
          </a:stretch>
        </p:blipFill>
        <p:spPr>
          <a:xfrm rot="9182862">
            <a:off x="2929457" y="6547094"/>
            <a:ext cx="2475542" cy="563575"/>
          </a:xfrm>
          <a:prstGeom prst="rect">
            <a:avLst/>
          </a:prstGeom>
        </p:spPr>
      </p:pic>
      <p:sp>
        <p:nvSpPr>
          <p:cNvPr id="352" name="What does comparing…"/>
          <p:cNvSpPr txBox="1"/>
          <p:nvPr/>
        </p:nvSpPr>
        <p:spPr>
          <a:xfrm>
            <a:off x="5337499" y="5236322"/>
            <a:ext cx="5932108" cy="146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b="0">
                <a:latin typeface="Chalkduster"/>
                <a:ea typeface="Chalkduster"/>
                <a:cs typeface="Chalkduster"/>
                <a:sym typeface="Chalkduster"/>
              </a:defRPr>
            </a:pPr>
            <a:r>
              <a:t>What does comparing </a:t>
            </a:r>
          </a:p>
          <a:p>
            <a:pPr>
              <a:defRPr sz="3600" b="0">
                <a:latin typeface="Chalkduster"/>
                <a:ea typeface="Chalkduster"/>
                <a:cs typeface="Chalkduster"/>
                <a:sym typeface="Chalkduster"/>
              </a:defRPr>
            </a:pPr>
            <a:r>
              <a:t>two row vectors do?</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Vector comparisons"/>
          <p:cNvSpPr txBox="1">
            <a:spLocks noGrp="1"/>
          </p:cNvSpPr>
          <p:nvPr>
            <p:ph type="title"/>
          </p:nvPr>
        </p:nvSpPr>
        <p:spPr>
          <a:prstGeom prst="rect">
            <a:avLst/>
          </a:prstGeom>
        </p:spPr>
        <p:txBody>
          <a:bodyPr/>
          <a:lstStyle/>
          <a:p>
            <a:r>
              <a:t>Vector comparisons</a:t>
            </a:r>
          </a:p>
        </p:txBody>
      </p:sp>
      <p:graphicFrame>
        <p:nvGraphicFramePr>
          <p:cNvPr id="357" name="Table"/>
          <p:cNvGraphicFramePr/>
          <p:nvPr/>
        </p:nvGraphicFramePr>
        <p:xfrm>
          <a:off x="1019567" y="2937838"/>
          <a:ext cx="4089684" cy="4399264"/>
        </p:xfrm>
        <a:graphic>
          <a:graphicData uri="http://schemas.openxmlformats.org/drawingml/2006/table">
            <a:tbl>
              <a:tblPr firstRow="1" firstCol="1">
                <a:tableStyleId>{33BA23B1-9221-436E-865A-0063620EA4FD}</a:tableStyleId>
              </a:tblPr>
              <a:tblGrid>
                <a:gridCol w="1363228">
                  <a:extLst>
                    <a:ext uri="{9D8B030D-6E8A-4147-A177-3AD203B41FA5}">
                      <a16:colId xmlns:a16="http://schemas.microsoft.com/office/drawing/2014/main" val="20000"/>
                    </a:ext>
                  </a:extLst>
                </a:gridCol>
                <a:gridCol w="1363228">
                  <a:extLst>
                    <a:ext uri="{9D8B030D-6E8A-4147-A177-3AD203B41FA5}">
                      <a16:colId xmlns:a16="http://schemas.microsoft.com/office/drawing/2014/main" val="20001"/>
                    </a:ext>
                  </a:extLst>
                </a:gridCol>
                <a:gridCol w="1363228">
                  <a:extLst>
                    <a:ext uri="{9D8B030D-6E8A-4147-A177-3AD203B41FA5}">
                      <a16:colId xmlns:a16="http://schemas.microsoft.com/office/drawing/2014/main" val="20002"/>
                    </a:ext>
                  </a:extLst>
                </a:gridCol>
              </a:tblGrid>
              <a:tr h="1099816">
                <a:tc>
                  <a:txBody>
                    <a:bodyPr/>
                    <a:lstStyle/>
                    <a:p>
                      <a:pPr defTabSz="914400">
                        <a:defRPr sz="2200">
                          <a:sym typeface="Helvetica Neue"/>
                        </a:defRPr>
                      </a:pPr>
                      <a:endParaRPr/>
                    </a:p>
                  </a:txBody>
                  <a:tcPr marL="50800" marR="50800" marT="50800" marB="50800" anchor="ctr" horzOverflow="overflow"/>
                </a:tc>
                <a:tc>
                  <a:txBody>
                    <a:bodyPr/>
                    <a:lstStyle/>
                    <a:p>
                      <a:pPr defTabSz="914400">
                        <a:defRPr sz="2200">
                          <a:sym typeface="Helvetica Neue"/>
                        </a:defRPr>
                      </a:pPr>
                      <a:r>
                        <a:t>doc</a:t>
                      </a:r>
                      <a:r>
                        <a:rPr baseline="-5999"/>
                        <a:t>X</a:t>
                      </a:r>
                    </a:p>
                  </a:txBody>
                  <a:tcPr marL="50800" marR="50800" marT="50800" marB="50800" anchor="ctr" horzOverflow="overflow"/>
                </a:tc>
                <a:tc>
                  <a:txBody>
                    <a:bodyPr/>
                    <a:lstStyle/>
                    <a:p>
                      <a:pPr defTabSz="914400">
                        <a:defRPr sz="2200">
                          <a:sym typeface="Helvetica Neue"/>
                        </a:defRPr>
                      </a:pPr>
                      <a:r>
                        <a:t>doc</a:t>
                      </a:r>
                      <a:r>
                        <a:rPr baseline="-5999"/>
                        <a:t>Y</a:t>
                      </a:r>
                    </a:p>
                  </a:txBody>
                  <a:tcPr marL="50800" marR="50800" marT="50800" marB="50800" anchor="ctr" horzOverflow="overflow"/>
                </a:tc>
                <a:extLst>
                  <a:ext uri="{0D108BD9-81ED-4DB2-BD59-A6C34878D82A}">
                    <a16:rowId xmlns:a16="http://schemas.microsoft.com/office/drawing/2014/main" val="10000"/>
                  </a:ext>
                </a:extLst>
              </a:tr>
              <a:tr h="1099816">
                <a:tc>
                  <a:txBody>
                    <a:bodyPr/>
                    <a:lstStyle/>
                    <a:p>
                      <a:pPr defTabSz="914400">
                        <a:defRPr sz="1800" b="0">
                          <a:solidFill>
                            <a:srgbClr val="000000"/>
                          </a:solidFill>
                        </a:defRPr>
                      </a:pPr>
                      <a:r>
                        <a:rPr sz="2200" b="1">
                          <a:solidFill>
                            <a:srgbClr val="FFFFFF"/>
                          </a:solidFill>
                          <a:sym typeface="Helvetica Neue"/>
                        </a:rPr>
                        <a:t>A</a:t>
                      </a:r>
                    </a:p>
                  </a:txBody>
                  <a:tcPr marL="50800" marR="50800" marT="50800" marB="50800" anchor="ctr" horzOverflow="overflow"/>
                </a:tc>
                <a:tc>
                  <a:txBody>
                    <a:bodyPr/>
                    <a:lstStyle/>
                    <a:p>
                      <a:pPr defTabSz="914400">
                        <a:defRPr sz="1800"/>
                      </a:pPr>
                      <a:r>
                        <a:rPr sz="2200">
                          <a:sym typeface="Helvetica Neue"/>
                        </a:rPr>
                        <a:t>2</a:t>
                      </a:r>
                    </a:p>
                  </a:txBody>
                  <a:tcPr marL="50800" marR="50800" marT="50800" marB="50800" anchor="ctr" horzOverflow="overflow"/>
                </a:tc>
                <a:tc>
                  <a:txBody>
                    <a:bodyPr/>
                    <a:lstStyle/>
                    <a:p>
                      <a:pPr defTabSz="914400">
                        <a:defRPr sz="1800"/>
                      </a:pPr>
                      <a:r>
                        <a:rPr sz="2200">
                          <a:sym typeface="Helvetica Neue"/>
                        </a:rPr>
                        <a:t>4</a:t>
                      </a:r>
                    </a:p>
                  </a:txBody>
                  <a:tcPr marL="50800" marR="50800" marT="50800" marB="50800" anchor="ctr" horzOverflow="overflow"/>
                </a:tc>
                <a:extLst>
                  <a:ext uri="{0D108BD9-81ED-4DB2-BD59-A6C34878D82A}">
                    <a16:rowId xmlns:a16="http://schemas.microsoft.com/office/drawing/2014/main" val="10001"/>
                  </a:ext>
                </a:extLst>
              </a:tr>
              <a:tr h="1099816">
                <a:tc>
                  <a:txBody>
                    <a:bodyPr/>
                    <a:lstStyle/>
                    <a:p>
                      <a:pPr defTabSz="914400">
                        <a:defRPr sz="1800" b="0">
                          <a:solidFill>
                            <a:srgbClr val="000000"/>
                          </a:solidFill>
                        </a:defRPr>
                      </a:pPr>
                      <a:r>
                        <a:rPr sz="2200" b="1">
                          <a:solidFill>
                            <a:srgbClr val="FFFFFF"/>
                          </a:solidFill>
                          <a:sym typeface="Helvetica Neue"/>
                        </a:rPr>
                        <a:t>B</a:t>
                      </a:r>
                    </a:p>
                  </a:txBody>
                  <a:tcPr marL="50800" marR="50800" marT="50800" marB="50800" anchor="ctr" horzOverflow="overflow"/>
                </a:tc>
                <a:tc>
                  <a:txBody>
                    <a:bodyPr/>
                    <a:lstStyle/>
                    <a:p>
                      <a:pPr defTabSz="914400">
                        <a:defRPr sz="1800"/>
                      </a:pPr>
                      <a:r>
                        <a:rPr sz="2200">
                          <a:sym typeface="Helvetica Neue"/>
                        </a:rPr>
                        <a:t>10</a:t>
                      </a:r>
                    </a:p>
                  </a:txBody>
                  <a:tcPr marL="50800" marR="50800" marT="50800" marB="50800" anchor="ctr" horzOverflow="overflow"/>
                </a:tc>
                <a:tc>
                  <a:txBody>
                    <a:bodyPr/>
                    <a:lstStyle/>
                    <a:p>
                      <a:pPr defTabSz="914400">
                        <a:defRPr sz="1800"/>
                      </a:pPr>
                      <a:r>
                        <a:rPr sz="2200">
                          <a:sym typeface="Helvetica Neue"/>
                        </a:rPr>
                        <a:t>15</a:t>
                      </a:r>
                    </a:p>
                  </a:txBody>
                  <a:tcPr marL="50800" marR="50800" marT="50800" marB="50800" anchor="ctr" horzOverflow="overflow"/>
                </a:tc>
                <a:extLst>
                  <a:ext uri="{0D108BD9-81ED-4DB2-BD59-A6C34878D82A}">
                    <a16:rowId xmlns:a16="http://schemas.microsoft.com/office/drawing/2014/main" val="10002"/>
                  </a:ext>
                </a:extLst>
              </a:tr>
              <a:tr h="1099816">
                <a:tc>
                  <a:txBody>
                    <a:bodyPr/>
                    <a:lstStyle/>
                    <a:p>
                      <a:pPr defTabSz="914400">
                        <a:defRPr sz="1800" b="0">
                          <a:solidFill>
                            <a:srgbClr val="000000"/>
                          </a:solidFill>
                        </a:defRPr>
                      </a:pPr>
                      <a:r>
                        <a:rPr sz="2200" b="1">
                          <a:solidFill>
                            <a:srgbClr val="FFFFFF"/>
                          </a:solidFill>
                          <a:sym typeface="Helvetica Neue"/>
                        </a:rPr>
                        <a:t>C</a:t>
                      </a:r>
                    </a:p>
                  </a:txBody>
                  <a:tcPr marL="50800" marR="50800" marT="50800" marB="50800" anchor="ctr" horzOverflow="overflow"/>
                </a:tc>
                <a:tc>
                  <a:txBody>
                    <a:bodyPr/>
                    <a:lstStyle/>
                    <a:p>
                      <a:pPr defTabSz="914400">
                        <a:defRPr sz="1800"/>
                      </a:pPr>
                      <a:r>
                        <a:rPr sz="2200">
                          <a:sym typeface="Helvetica Neue"/>
                        </a:rPr>
                        <a:t>14</a:t>
                      </a:r>
                    </a:p>
                  </a:txBody>
                  <a:tcPr marL="50800" marR="50800" marT="50800" marB="50800" anchor="ctr" horzOverflow="overflow"/>
                </a:tc>
                <a:tc>
                  <a:txBody>
                    <a:bodyPr/>
                    <a:lstStyle/>
                    <a:p>
                      <a:pPr defTabSz="914400">
                        <a:defRPr sz="1800"/>
                      </a:pPr>
                      <a:r>
                        <a:rPr sz="2200">
                          <a:sym typeface="Helvetica Neue"/>
                        </a:rPr>
                        <a:t>10</a:t>
                      </a:r>
                    </a:p>
                  </a:txBody>
                  <a:tcPr marL="50800" marR="50800" marT="50800" marB="50800" anchor="ctr"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Vector comparisons"/>
          <p:cNvSpPr txBox="1">
            <a:spLocks noGrp="1"/>
          </p:cNvSpPr>
          <p:nvPr>
            <p:ph type="title"/>
          </p:nvPr>
        </p:nvSpPr>
        <p:spPr>
          <a:prstGeom prst="rect">
            <a:avLst/>
          </a:prstGeom>
        </p:spPr>
        <p:txBody>
          <a:bodyPr/>
          <a:lstStyle/>
          <a:p>
            <a:r>
              <a:t>Vector comparisons</a:t>
            </a:r>
          </a:p>
        </p:txBody>
      </p:sp>
      <p:graphicFrame>
        <p:nvGraphicFramePr>
          <p:cNvPr id="362" name="Table"/>
          <p:cNvGraphicFramePr/>
          <p:nvPr/>
        </p:nvGraphicFramePr>
        <p:xfrm>
          <a:off x="1019567" y="2937838"/>
          <a:ext cx="4089684" cy="4399264"/>
        </p:xfrm>
        <a:graphic>
          <a:graphicData uri="http://schemas.openxmlformats.org/drawingml/2006/table">
            <a:tbl>
              <a:tblPr firstRow="1" firstCol="1">
                <a:tableStyleId>{33BA23B1-9221-436E-865A-0063620EA4FD}</a:tableStyleId>
              </a:tblPr>
              <a:tblGrid>
                <a:gridCol w="1363228">
                  <a:extLst>
                    <a:ext uri="{9D8B030D-6E8A-4147-A177-3AD203B41FA5}">
                      <a16:colId xmlns:a16="http://schemas.microsoft.com/office/drawing/2014/main" val="20000"/>
                    </a:ext>
                  </a:extLst>
                </a:gridCol>
                <a:gridCol w="1363228">
                  <a:extLst>
                    <a:ext uri="{9D8B030D-6E8A-4147-A177-3AD203B41FA5}">
                      <a16:colId xmlns:a16="http://schemas.microsoft.com/office/drawing/2014/main" val="20001"/>
                    </a:ext>
                  </a:extLst>
                </a:gridCol>
                <a:gridCol w="1363228">
                  <a:extLst>
                    <a:ext uri="{9D8B030D-6E8A-4147-A177-3AD203B41FA5}">
                      <a16:colId xmlns:a16="http://schemas.microsoft.com/office/drawing/2014/main" val="20002"/>
                    </a:ext>
                  </a:extLst>
                </a:gridCol>
              </a:tblGrid>
              <a:tr h="1099816">
                <a:tc>
                  <a:txBody>
                    <a:bodyPr/>
                    <a:lstStyle/>
                    <a:p>
                      <a:pPr defTabSz="914400">
                        <a:defRPr sz="2200">
                          <a:sym typeface="Helvetica Neue"/>
                        </a:defRPr>
                      </a:pPr>
                      <a:endParaRPr/>
                    </a:p>
                  </a:txBody>
                  <a:tcPr marL="50800" marR="50800" marT="50800" marB="50800" anchor="ctr" horzOverflow="overflow"/>
                </a:tc>
                <a:tc>
                  <a:txBody>
                    <a:bodyPr/>
                    <a:lstStyle/>
                    <a:p>
                      <a:pPr defTabSz="914400">
                        <a:defRPr sz="2200">
                          <a:sym typeface="Helvetica Neue"/>
                        </a:defRPr>
                      </a:pPr>
                      <a:r>
                        <a:t>doc</a:t>
                      </a:r>
                      <a:r>
                        <a:rPr baseline="-5999"/>
                        <a:t>X</a:t>
                      </a:r>
                    </a:p>
                  </a:txBody>
                  <a:tcPr marL="50800" marR="50800" marT="50800" marB="50800" anchor="ctr" horzOverflow="overflow"/>
                </a:tc>
                <a:tc>
                  <a:txBody>
                    <a:bodyPr/>
                    <a:lstStyle/>
                    <a:p>
                      <a:pPr defTabSz="914400">
                        <a:defRPr sz="2200">
                          <a:sym typeface="Helvetica Neue"/>
                        </a:defRPr>
                      </a:pPr>
                      <a:r>
                        <a:t>doc</a:t>
                      </a:r>
                      <a:r>
                        <a:rPr baseline="-5999"/>
                        <a:t>Y</a:t>
                      </a:r>
                    </a:p>
                  </a:txBody>
                  <a:tcPr marL="50800" marR="50800" marT="50800" marB="50800" anchor="ctr" horzOverflow="overflow"/>
                </a:tc>
                <a:extLst>
                  <a:ext uri="{0D108BD9-81ED-4DB2-BD59-A6C34878D82A}">
                    <a16:rowId xmlns:a16="http://schemas.microsoft.com/office/drawing/2014/main" val="10000"/>
                  </a:ext>
                </a:extLst>
              </a:tr>
              <a:tr h="1099816">
                <a:tc>
                  <a:txBody>
                    <a:bodyPr/>
                    <a:lstStyle/>
                    <a:p>
                      <a:pPr defTabSz="914400">
                        <a:defRPr sz="1800" b="0">
                          <a:solidFill>
                            <a:srgbClr val="000000"/>
                          </a:solidFill>
                        </a:defRPr>
                      </a:pPr>
                      <a:r>
                        <a:rPr sz="2200" b="1">
                          <a:solidFill>
                            <a:srgbClr val="FFFFFF"/>
                          </a:solidFill>
                          <a:sym typeface="Helvetica Neue"/>
                        </a:rPr>
                        <a:t>A</a:t>
                      </a:r>
                    </a:p>
                  </a:txBody>
                  <a:tcPr marL="50800" marR="50800" marT="50800" marB="50800" anchor="ctr" horzOverflow="overflow"/>
                </a:tc>
                <a:tc>
                  <a:txBody>
                    <a:bodyPr/>
                    <a:lstStyle/>
                    <a:p>
                      <a:pPr defTabSz="914400">
                        <a:defRPr sz="1800"/>
                      </a:pPr>
                      <a:r>
                        <a:rPr sz="2200">
                          <a:sym typeface="Helvetica Neue"/>
                        </a:rPr>
                        <a:t>2</a:t>
                      </a:r>
                    </a:p>
                  </a:txBody>
                  <a:tcPr marL="50800" marR="50800" marT="50800" marB="50800" anchor="ctr" horzOverflow="overflow"/>
                </a:tc>
                <a:tc>
                  <a:txBody>
                    <a:bodyPr/>
                    <a:lstStyle/>
                    <a:p>
                      <a:pPr defTabSz="914400">
                        <a:defRPr sz="1800"/>
                      </a:pPr>
                      <a:r>
                        <a:rPr sz="2200">
                          <a:sym typeface="Helvetica Neue"/>
                        </a:rPr>
                        <a:t>4</a:t>
                      </a:r>
                    </a:p>
                  </a:txBody>
                  <a:tcPr marL="50800" marR="50800" marT="50800" marB="50800" anchor="ctr" horzOverflow="overflow"/>
                </a:tc>
                <a:extLst>
                  <a:ext uri="{0D108BD9-81ED-4DB2-BD59-A6C34878D82A}">
                    <a16:rowId xmlns:a16="http://schemas.microsoft.com/office/drawing/2014/main" val="10001"/>
                  </a:ext>
                </a:extLst>
              </a:tr>
              <a:tr h="1099816">
                <a:tc>
                  <a:txBody>
                    <a:bodyPr/>
                    <a:lstStyle/>
                    <a:p>
                      <a:pPr defTabSz="914400">
                        <a:defRPr sz="1800" b="0">
                          <a:solidFill>
                            <a:srgbClr val="000000"/>
                          </a:solidFill>
                        </a:defRPr>
                      </a:pPr>
                      <a:r>
                        <a:rPr sz="2200" b="1">
                          <a:solidFill>
                            <a:srgbClr val="FFFFFF"/>
                          </a:solidFill>
                          <a:sym typeface="Helvetica Neue"/>
                        </a:rPr>
                        <a:t>B</a:t>
                      </a:r>
                    </a:p>
                  </a:txBody>
                  <a:tcPr marL="50800" marR="50800" marT="50800" marB="50800" anchor="ctr" horzOverflow="overflow"/>
                </a:tc>
                <a:tc>
                  <a:txBody>
                    <a:bodyPr/>
                    <a:lstStyle/>
                    <a:p>
                      <a:pPr defTabSz="914400">
                        <a:defRPr sz="1800"/>
                      </a:pPr>
                      <a:r>
                        <a:rPr sz="2200">
                          <a:sym typeface="Helvetica Neue"/>
                        </a:rPr>
                        <a:t>10</a:t>
                      </a:r>
                    </a:p>
                  </a:txBody>
                  <a:tcPr marL="50800" marR="50800" marT="50800" marB="50800" anchor="ctr" horzOverflow="overflow"/>
                </a:tc>
                <a:tc>
                  <a:txBody>
                    <a:bodyPr/>
                    <a:lstStyle/>
                    <a:p>
                      <a:pPr defTabSz="914400">
                        <a:defRPr sz="1800"/>
                      </a:pPr>
                      <a:r>
                        <a:rPr sz="2200">
                          <a:sym typeface="Helvetica Neue"/>
                        </a:rPr>
                        <a:t>15</a:t>
                      </a:r>
                    </a:p>
                  </a:txBody>
                  <a:tcPr marL="50800" marR="50800" marT="50800" marB="50800" anchor="ctr" horzOverflow="overflow"/>
                </a:tc>
                <a:extLst>
                  <a:ext uri="{0D108BD9-81ED-4DB2-BD59-A6C34878D82A}">
                    <a16:rowId xmlns:a16="http://schemas.microsoft.com/office/drawing/2014/main" val="10002"/>
                  </a:ext>
                </a:extLst>
              </a:tr>
              <a:tr h="1099816">
                <a:tc>
                  <a:txBody>
                    <a:bodyPr/>
                    <a:lstStyle/>
                    <a:p>
                      <a:pPr defTabSz="914400">
                        <a:defRPr sz="1800" b="0">
                          <a:solidFill>
                            <a:srgbClr val="000000"/>
                          </a:solidFill>
                        </a:defRPr>
                      </a:pPr>
                      <a:r>
                        <a:rPr sz="2200" b="1">
                          <a:solidFill>
                            <a:srgbClr val="FFFFFF"/>
                          </a:solidFill>
                          <a:sym typeface="Helvetica Neue"/>
                        </a:rPr>
                        <a:t>C</a:t>
                      </a:r>
                    </a:p>
                  </a:txBody>
                  <a:tcPr marL="50800" marR="50800" marT="50800" marB="50800" anchor="ctr" horzOverflow="overflow"/>
                </a:tc>
                <a:tc>
                  <a:txBody>
                    <a:bodyPr/>
                    <a:lstStyle/>
                    <a:p>
                      <a:pPr defTabSz="914400">
                        <a:defRPr sz="1800"/>
                      </a:pPr>
                      <a:r>
                        <a:rPr sz="2200">
                          <a:sym typeface="Helvetica Neue"/>
                        </a:rPr>
                        <a:t>14</a:t>
                      </a:r>
                    </a:p>
                  </a:txBody>
                  <a:tcPr marL="50800" marR="50800" marT="50800" marB="50800" anchor="ctr" horzOverflow="overflow"/>
                </a:tc>
                <a:tc>
                  <a:txBody>
                    <a:bodyPr/>
                    <a:lstStyle/>
                    <a:p>
                      <a:pPr defTabSz="914400">
                        <a:defRPr sz="1800"/>
                      </a:pPr>
                      <a:r>
                        <a:rPr sz="2200">
                          <a:sym typeface="Helvetica Neue"/>
                        </a:rPr>
                        <a:t>10</a:t>
                      </a:r>
                    </a:p>
                  </a:txBody>
                  <a:tcPr marL="50800" marR="50800" marT="50800" marB="50800" anchor="ctr" horzOverflow="overflow"/>
                </a:tc>
                <a:extLst>
                  <a:ext uri="{0D108BD9-81ED-4DB2-BD59-A6C34878D82A}">
                    <a16:rowId xmlns:a16="http://schemas.microsoft.com/office/drawing/2014/main" val="10003"/>
                  </a:ext>
                </a:extLst>
              </a:tr>
            </a:tbl>
          </a:graphicData>
        </a:graphic>
      </p:graphicFrame>
      <p:sp>
        <p:nvSpPr>
          <p:cNvPr id="363" name="docY  is a positive movie review…"/>
          <p:cNvSpPr txBox="1"/>
          <p:nvPr/>
        </p:nvSpPr>
        <p:spPr>
          <a:xfrm>
            <a:off x="5740903" y="3745747"/>
            <a:ext cx="6858742" cy="30391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endParaRPr/>
          </a:p>
          <a:p>
            <a:pPr algn="l"/>
            <a:r>
              <a:t>doc</a:t>
            </a:r>
            <a:r>
              <a:rPr baseline="-5999"/>
              <a:t>Y</a:t>
            </a:r>
            <a:r>
              <a:t>  is a positive movie review</a:t>
            </a:r>
          </a:p>
          <a:p>
            <a:pPr algn="l"/>
            <a:r>
              <a:t>doc</a:t>
            </a:r>
            <a:r>
              <a:rPr baseline="-5999"/>
              <a:t>x</a:t>
            </a:r>
            <a:r>
              <a:t>  is a less positive movie review</a:t>
            </a:r>
          </a:p>
          <a:p>
            <a:pPr algn="l"/>
            <a:endParaRPr/>
          </a:p>
          <a:p>
            <a:pPr algn="l"/>
            <a:r>
              <a:t>A = "superb"      positive / low frequency</a:t>
            </a:r>
          </a:p>
          <a:p>
            <a:pPr algn="l"/>
            <a:r>
              <a:t>B = "good"         positive / high frequency</a:t>
            </a:r>
          </a:p>
          <a:p>
            <a:pPr algn="l"/>
            <a:r>
              <a:t>C = "disappointing"  negative / high frequency</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Vector comparisons"/>
          <p:cNvSpPr txBox="1">
            <a:spLocks noGrp="1"/>
          </p:cNvSpPr>
          <p:nvPr>
            <p:ph type="title"/>
          </p:nvPr>
        </p:nvSpPr>
        <p:spPr>
          <a:prstGeom prst="rect">
            <a:avLst/>
          </a:prstGeom>
        </p:spPr>
        <p:txBody>
          <a:bodyPr/>
          <a:lstStyle/>
          <a:p>
            <a:r>
              <a:t>Vector comparisons</a:t>
            </a:r>
          </a:p>
        </p:txBody>
      </p:sp>
      <p:graphicFrame>
        <p:nvGraphicFramePr>
          <p:cNvPr id="368" name="Table"/>
          <p:cNvGraphicFramePr/>
          <p:nvPr/>
        </p:nvGraphicFramePr>
        <p:xfrm>
          <a:off x="1019567" y="2937838"/>
          <a:ext cx="4089684" cy="4399264"/>
        </p:xfrm>
        <a:graphic>
          <a:graphicData uri="http://schemas.openxmlformats.org/drawingml/2006/table">
            <a:tbl>
              <a:tblPr firstRow="1" firstCol="1">
                <a:tableStyleId>{33BA23B1-9221-436E-865A-0063620EA4FD}</a:tableStyleId>
              </a:tblPr>
              <a:tblGrid>
                <a:gridCol w="1363228">
                  <a:extLst>
                    <a:ext uri="{9D8B030D-6E8A-4147-A177-3AD203B41FA5}">
                      <a16:colId xmlns:a16="http://schemas.microsoft.com/office/drawing/2014/main" val="20000"/>
                    </a:ext>
                  </a:extLst>
                </a:gridCol>
                <a:gridCol w="1363228">
                  <a:extLst>
                    <a:ext uri="{9D8B030D-6E8A-4147-A177-3AD203B41FA5}">
                      <a16:colId xmlns:a16="http://schemas.microsoft.com/office/drawing/2014/main" val="20001"/>
                    </a:ext>
                  </a:extLst>
                </a:gridCol>
                <a:gridCol w="1363228">
                  <a:extLst>
                    <a:ext uri="{9D8B030D-6E8A-4147-A177-3AD203B41FA5}">
                      <a16:colId xmlns:a16="http://schemas.microsoft.com/office/drawing/2014/main" val="20002"/>
                    </a:ext>
                  </a:extLst>
                </a:gridCol>
              </a:tblGrid>
              <a:tr h="1099816">
                <a:tc>
                  <a:txBody>
                    <a:bodyPr/>
                    <a:lstStyle/>
                    <a:p>
                      <a:pPr defTabSz="914400">
                        <a:defRPr sz="2200">
                          <a:sym typeface="Helvetica Neue"/>
                        </a:defRPr>
                      </a:pPr>
                      <a:endParaRPr/>
                    </a:p>
                  </a:txBody>
                  <a:tcPr marL="50800" marR="50800" marT="50800" marB="50800" anchor="ctr" horzOverflow="overflow"/>
                </a:tc>
                <a:tc>
                  <a:txBody>
                    <a:bodyPr/>
                    <a:lstStyle/>
                    <a:p>
                      <a:pPr defTabSz="914400">
                        <a:defRPr sz="2200">
                          <a:sym typeface="Helvetica Neue"/>
                        </a:defRPr>
                      </a:pPr>
                      <a:r>
                        <a:t>doc</a:t>
                      </a:r>
                      <a:r>
                        <a:rPr baseline="-5999"/>
                        <a:t>X</a:t>
                      </a:r>
                    </a:p>
                  </a:txBody>
                  <a:tcPr marL="50800" marR="50800" marT="50800" marB="50800" anchor="ctr" horzOverflow="overflow"/>
                </a:tc>
                <a:tc>
                  <a:txBody>
                    <a:bodyPr/>
                    <a:lstStyle/>
                    <a:p>
                      <a:pPr defTabSz="914400">
                        <a:defRPr sz="2200">
                          <a:sym typeface="Helvetica Neue"/>
                        </a:defRPr>
                      </a:pPr>
                      <a:r>
                        <a:t>doc</a:t>
                      </a:r>
                      <a:r>
                        <a:rPr baseline="-5999"/>
                        <a:t>Y</a:t>
                      </a:r>
                    </a:p>
                  </a:txBody>
                  <a:tcPr marL="50800" marR="50800" marT="50800" marB="50800" anchor="ctr" horzOverflow="overflow"/>
                </a:tc>
                <a:extLst>
                  <a:ext uri="{0D108BD9-81ED-4DB2-BD59-A6C34878D82A}">
                    <a16:rowId xmlns:a16="http://schemas.microsoft.com/office/drawing/2014/main" val="10000"/>
                  </a:ext>
                </a:extLst>
              </a:tr>
              <a:tr h="1099816">
                <a:tc>
                  <a:txBody>
                    <a:bodyPr/>
                    <a:lstStyle/>
                    <a:p>
                      <a:pPr defTabSz="914400">
                        <a:defRPr sz="1800" b="0">
                          <a:solidFill>
                            <a:srgbClr val="000000"/>
                          </a:solidFill>
                        </a:defRPr>
                      </a:pPr>
                      <a:r>
                        <a:rPr sz="2200" b="1">
                          <a:solidFill>
                            <a:srgbClr val="FFFFFF"/>
                          </a:solidFill>
                          <a:sym typeface="Helvetica Neue"/>
                        </a:rPr>
                        <a:t>A</a:t>
                      </a:r>
                    </a:p>
                  </a:txBody>
                  <a:tcPr marL="50800" marR="50800" marT="50800" marB="50800" anchor="ctr" horzOverflow="overflow"/>
                </a:tc>
                <a:tc>
                  <a:txBody>
                    <a:bodyPr/>
                    <a:lstStyle/>
                    <a:p>
                      <a:pPr defTabSz="914400">
                        <a:defRPr sz="1800"/>
                      </a:pPr>
                      <a:r>
                        <a:rPr sz="2200">
                          <a:sym typeface="Helvetica Neue"/>
                        </a:rPr>
                        <a:t>2</a:t>
                      </a:r>
                    </a:p>
                  </a:txBody>
                  <a:tcPr marL="50800" marR="50800" marT="50800" marB="50800" anchor="ctr" horzOverflow="overflow"/>
                </a:tc>
                <a:tc>
                  <a:txBody>
                    <a:bodyPr/>
                    <a:lstStyle/>
                    <a:p>
                      <a:pPr defTabSz="914400">
                        <a:defRPr sz="1800"/>
                      </a:pPr>
                      <a:r>
                        <a:rPr sz="2200">
                          <a:sym typeface="Helvetica Neue"/>
                        </a:rPr>
                        <a:t>4</a:t>
                      </a:r>
                    </a:p>
                  </a:txBody>
                  <a:tcPr marL="50800" marR="50800" marT="50800" marB="50800" anchor="ctr" horzOverflow="overflow"/>
                </a:tc>
                <a:extLst>
                  <a:ext uri="{0D108BD9-81ED-4DB2-BD59-A6C34878D82A}">
                    <a16:rowId xmlns:a16="http://schemas.microsoft.com/office/drawing/2014/main" val="10001"/>
                  </a:ext>
                </a:extLst>
              </a:tr>
              <a:tr h="1099816">
                <a:tc>
                  <a:txBody>
                    <a:bodyPr/>
                    <a:lstStyle/>
                    <a:p>
                      <a:pPr defTabSz="914400">
                        <a:defRPr sz="1800" b="0">
                          <a:solidFill>
                            <a:srgbClr val="000000"/>
                          </a:solidFill>
                        </a:defRPr>
                      </a:pPr>
                      <a:r>
                        <a:rPr sz="2200" b="1">
                          <a:solidFill>
                            <a:srgbClr val="FFFFFF"/>
                          </a:solidFill>
                          <a:sym typeface="Helvetica Neue"/>
                        </a:rPr>
                        <a:t>B</a:t>
                      </a:r>
                    </a:p>
                  </a:txBody>
                  <a:tcPr marL="50800" marR="50800" marT="50800" marB="50800" anchor="ctr" horzOverflow="overflow"/>
                </a:tc>
                <a:tc>
                  <a:txBody>
                    <a:bodyPr/>
                    <a:lstStyle/>
                    <a:p>
                      <a:pPr defTabSz="914400">
                        <a:defRPr sz="1800"/>
                      </a:pPr>
                      <a:r>
                        <a:rPr sz="2200">
                          <a:sym typeface="Helvetica Neue"/>
                        </a:rPr>
                        <a:t>10</a:t>
                      </a:r>
                    </a:p>
                  </a:txBody>
                  <a:tcPr marL="50800" marR="50800" marT="50800" marB="50800" anchor="ctr" horzOverflow="overflow"/>
                </a:tc>
                <a:tc>
                  <a:txBody>
                    <a:bodyPr/>
                    <a:lstStyle/>
                    <a:p>
                      <a:pPr defTabSz="914400">
                        <a:defRPr sz="1800"/>
                      </a:pPr>
                      <a:r>
                        <a:rPr sz="2200">
                          <a:sym typeface="Helvetica Neue"/>
                        </a:rPr>
                        <a:t>15</a:t>
                      </a:r>
                    </a:p>
                  </a:txBody>
                  <a:tcPr marL="50800" marR="50800" marT="50800" marB="50800" anchor="ctr" horzOverflow="overflow"/>
                </a:tc>
                <a:extLst>
                  <a:ext uri="{0D108BD9-81ED-4DB2-BD59-A6C34878D82A}">
                    <a16:rowId xmlns:a16="http://schemas.microsoft.com/office/drawing/2014/main" val="10002"/>
                  </a:ext>
                </a:extLst>
              </a:tr>
              <a:tr h="1099816">
                <a:tc>
                  <a:txBody>
                    <a:bodyPr/>
                    <a:lstStyle/>
                    <a:p>
                      <a:pPr defTabSz="914400">
                        <a:defRPr sz="1800" b="0">
                          <a:solidFill>
                            <a:srgbClr val="000000"/>
                          </a:solidFill>
                        </a:defRPr>
                      </a:pPr>
                      <a:r>
                        <a:rPr sz="2200" b="1">
                          <a:solidFill>
                            <a:srgbClr val="FFFFFF"/>
                          </a:solidFill>
                          <a:sym typeface="Helvetica Neue"/>
                        </a:rPr>
                        <a:t>C</a:t>
                      </a:r>
                    </a:p>
                  </a:txBody>
                  <a:tcPr marL="50800" marR="50800" marT="50800" marB="50800" anchor="ctr" horzOverflow="overflow"/>
                </a:tc>
                <a:tc>
                  <a:txBody>
                    <a:bodyPr/>
                    <a:lstStyle/>
                    <a:p>
                      <a:pPr defTabSz="914400">
                        <a:defRPr sz="1800"/>
                      </a:pPr>
                      <a:r>
                        <a:rPr sz="2200">
                          <a:sym typeface="Helvetica Neue"/>
                        </a:rPr>
                        <a:t>14</a:t>
                      </a:r>
                    </a:p>
                  </a:txBody>
                  <a:tcPr marL="50800" marR="50800" marT="50800" marB="50800" anchor="ctr" horzOverflow="overflow"/>
                </a:tc>
                <a:tc>
                  <a:txBody>
                    <a:bodyPr/>
                    <a:lstStyle/>
                    <a:p>
                      <a:pPr defTabSz="914400">
                        <a:defRPr sz="1800"/>
                      </a:pPr>
                      <a:r>
                        <a:rPr sz="2200">
                          <a:sym typeface="Helvetica Neue"/>
                        </a:rPr>
                        <a:t>10</a:t>
                      </a:r>
                    </a:p>
                  </a:txBody>
                  <a:tcPr marL="50800" marR="50800" marT="50800" marB="50800" anchor="ctr" horzOverflow="overflow"/>
                </a:tc>
                <a:extLst>
                  <a:ext uri="{0D108BD9-81ED-4DB2-BD59-A6C34878D82A}">
                    <a16:rowId xmlns:a16="http://schemas.microsoft.com/office/drawing/2014/main" val="10003"/>
                  </a:ext>
                </a:extLst>
              </a:tr>
            </a:tbl>
          </a:graphicData>
        </a:graphic>
      </p:graphicFrame>
      <p:graphicFrame>
        <p:nvGraphicFramePr>
          <p:cNvPr id="369" name="Scatter Chart"/>
          <p:cNvGraphicFramePr/>
          <p:nvPr/>
        </p:nvGraphicFramePr>
        <p:xfrm>
          <a:off x="5822341" y="2695015"/>
          <a:ext cx="6445070" cy="673708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Entailment in formal semantics"/>
          <p:cNvSpPr txBox="1">
            <a:spLocks noGrp="1"/>
          </p:cNvSpPr>
          <p:nvPr>
            <p:ph type="title"/>
          </p:nvPr>
        </p:nvSpPr>
        <p:spPr>
          <a:prstGeom prst="rect">
            <a:avLst/>
          </a:prstGeom>
        </p:spPr>
        <p:txBody>
          <a:bodyPr/>
          <a:lstStyle>
            <a:lvl1pPr defTabSz="490727">
              <a:defRPr sz="6719"/>
            </a:lvl1pPr>
          </a:lstStyle>
          <a:p>
            <a:r>
              <a:t>Entailment in formal semantics</a:t>
            </a:r>
          </a:p>
        </p:txBody>
      </p:sp>
      <p:sp>
        <p:nvSpPr>
          <p:cNvPr id="170" name="All animals have an ulnar artery…"/>
          <p:cNvSpPr txBox="1"/>
          <p:nvPr/>
        </p:nvSpPr>
        <p:spPr>
          <a:xfrm>
            <a:off x="2749569" y="3821191"/>
            <a:ext cx="7505663" cy="2111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900"/>
            </a:pPr>
            <a:r>
              <a:t>All animals have an ulnar artery</a:t>
            </a:r>
          </a:p>
          <a:p>
            <a:pPr>
              <a:defRPr sz="3900"/>
            </a:pPr>
            <a:r>
              <a:t>⇒ </a:t>
            </a:r>
          </a:p>
          <a:p>
            <a:pPr>
              <a:defRPr sz="3900"/>
            </a:pPr>
            <a:r>
              <a:t>All dogs have an ulnar artery</a:t>
            </a:r>
          </a:p>
        </p:txBody>
      </p:sp>
      <p:sp>
        <p:nvSpPr>
          <p:cNvPr id="171" name="+ Mathematically well-understood + Powerful machinery for handling logical operations…"/>
          <p:cNvSpPr txBox="1"/>
          <p:nvPr/>
        </p:nvSpPr>
        <p:spPr>
          <a:xfrm>
            <a:off x="1671847" y="7151546"/>
            <a:ext cx="10067507" cy="15757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300" b="0"/>
            </a:pPr>
            <a:r>
              <a:t>+ Mathematically well-understood</a:t>
            </a:r>
            <a:br/>
            <a:r>
              <a:t>+ Powerful machinery for handling logical operations </a:t>
            </a:r>
          </a:p>
          <a:p>
            <a:pPr>
              <a:defRPr sz="3300" b="0"/>
            </a:pPr>
            <a:r>
              <a:t>- Knowledge must come from somewhere else </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Vector comparisons"/>
          <p:cNvSpPr txBox="1">
            <a:spLocks noGrp="1"/>
          </p:cNvSpPr>
          <p:nvPr>
            <p:ph type="title"/>
          </p:nvPr>
        </p:nvSpPr>
        <p:spPr>
          <a:prstGeom prst="rect">
            <a:avLst/>
          </a:prstGeom>
        </p:spPr>
        <p:txBody>
          <a:bodyPr/>
          <a:lstStyle/>
          <a:p>
            <a:r>
              <a:t>Vector comparisons</a:t>
            </a:r>
          </a:p>
        </p:txBody>
      </p:sp>
      <p:graphicFrame>
        <p:nvGraphicFramePr>
          <p:cNvPr id="374" name="Table"/>
          <p:cNvGraphicFramePr/>
          <p:nvPr/>
        </p:nvGraphicFramePr>
        <p:xfrm>
          <a:off x="1019567" y="2937838"/>
          <a:ext cx="4089684" cy="4399264"/>
        </p:xfrm>
        <a:graphic>
          <a:graphicData uri="http://schemas.openxmlformats.org/drawingml/2006/table">
            <a:tbl>
              <a:tblPr firstRow="1" firstCol="1">
                <a:tableStyleId>{33BA23B1-9221-436E-865A-0063620EA4FD}</a:tableStyleId>
              </a:tblPr>
              <a:tblGrid>
                <a:gridCol w="1363228">
                  <a:extLst>
                    <a:ext uri="{9D8B030D-6E8A-4147-A177-3AD203B41FA5}">
                      <a16:colId xmlns:a16="http://schemas.microsoft.com/office/drawing/2014/main" val="20000"/>
                    </a:ext>
                  </a:extLst>
                </a:gridCol>
                <a:gridCol w="1363228">
                  <a:extLst>
                    <a:ext uri="{9D8B030D-6E8A-4147-A177-3AD203B41FA5}">
                      <a16:colId xmlns:a16="http://schemas.microsoft.com/office/drawing/2014/main" val="20001"/>
                    </a:ext>
                  </a:extLst>
                </a:gridCol>
                <a:gridCol w="1363228">
                  <a:extLst>
                    <a:ext uri="{9D8B030D-6E8A-4147-A177-3AD203B41FA5}">
                      <a16:colId xmlns:a16="http://schemas.microsoft.com/office/drawing/2014/main" val="20002"/>
                    </a:ext>
                  </a:extLst>
                </a:gridCol>
              </a:tblGrid>
              <a:tr h="1099816">
                <a:tc>
                  <a:txBody>
                    <a:bodyPr/>
                    <a:lstStyle/>
                    <a:p>
                      <a:pPr defTabSz="914400">
                        <a:defRPr sz="2200">
                          <a:sym typeface="Helvetica Neue"/>
                        </a:defRPr>
                      </a:pPr>
                      <a:endParaRPr/>
                    </a:p>
                  </a:txBody>
                  <a:tcPr marL="50800" marR="50800" marT="50800" marB="50800" anchor="ctr" horzOverflow="overflow"/>
                </a:tc>
                <a:tc>
                  <a:txBody>
                    <a:bodyPr/>
                    <a:lstStyle/>
                    <a:p>
                      <a:pPr defTabSz="914400">
                        <a:defRPr sz="2200">
                          <a:sym typeface="Helvetica Neue"/>
                        </a:defRPr>
                      </a:pPr>
                      <a:r>
                        <a:t>doc</a:t>
                      </a:r>
                      <a:r>
                        <a:rPr baseline="-5999"/>
                        <a:t>X</a:t>
                      </a:r>
                    </a:p>
                  </a:txBody>
                  <a:tcPr marL="50800" marR="50800" marT="50800" marB="50800" anchor="ctr" horzOverflow="overflow"/>
                </a:tc>
                <a:tc>
                  <a:txBody>
                    <a:bodyPr/>
                    <a:lstStyle/>
                    <a:p>
                      <a:pPr defTabSz="914400">
                        <a:defRPr sz="2200">
                          <a:sym typeface="Helvetica Neue"/>
                        </a:defRPr>
                      </a:pPr>
                      <a:r>
                        <a:t>doc</a:t>
                      </a:r>
                      <a:r>
                        <a:rPr baseline="-5999"/>
                        <a:t>Y</a:t>
                      </a:r>
                    </a:p>
                  </a:txBody>
                  <a:tcPr marL="50800" marR="50800" marT="50800" marB="50800" anchor="ctr" horzOverflow="overflow"/>
                </a:tc>
                <a:extLst>
                  <a:ext uri="{0D108BD9-81ED-4DB2-BD59-A6C34878D82A}">
                    <a16:rowId xmlns:a16="http://schemas.microsoft.com/office/drawing/2014/main" val="10000"/>
                  </a:ext>
                </a:extLst>
              </a:tr>
              <a:tr h="1099816">
                <a:tc>
                  <a:txBody>
                    <a:bodyPr/>
                    <a:lstStyle/>
                    <a:p>
                      <a:pPr defTabSz="914400">
                        <a:defRPr sz="1800" b="0">
                          <a:solidFill>
                            <a:srgbClr val="000000"/>
                          </a:solidFill>
                        </a:defRPr>
                      </a:pPr>
                      <a:r>
                        <a:rPr sz="2200" b="1">
                          <a:solidFill>
                            <a:srgbClr val="FFFFFF"/>
                          </a:solidFill>
                          <a:sym typeface="Helvetica Neue"/>
                        </a:rPr>
                        <a:t>A</a:t>
                      </a:r>
                    </a:p>
                  </a:txBody>
                  <a:tcPr marL="50800" marR="50800" marT="50800" marB="50800" anchor="ctr" horzOverflow="overflow"/>
                </a:tc>
                <a:tc>
                  <a:txBody>
                    <a:bodyPr/>
                    <a:lstStyle/>
                    <a:p>
                      <a:pPr defTabSz="914400">
                        <a:defRPr sz="1800"/>
                      </a:pPr>
                      <a:r>
                        <a:rPr sz="2200">
                          <a:sym typeface="Helvetica Neue"/>
                        </a:rPr>
                        <a:t>2</a:t>
                      </a:r>
                    </a:p>
                  </a:txBody>
                  <a:tcPr marL="50800" marR="50800" marT="50800" marB="50800" anchor="ctr" horzOverflow="overflow"/>
                </a:tc>
                <a:tc>
                  <a:txBody>
                    <a:bodyPr/>
                    <a:lstStyle/>
                    <a:p>
                      <a:pPr defTabSz="914400">
                        <a:defRPr sz="1800"/>
                      </a:pPr>
                      <a:r>
                        <a:rPr sz="2200">
                          <a:sym typeface="Helvetica Neue"/>
                        </a:rPr>
                        <a:t>4</a:t>
                      </a:r>
                    </a:p>
                  </a:txBody>
                  <a:tcPr marL="50800" marR="50800" marT="50800" marB="50800" anchor="ctr" horzOverflow="overflow"/>
                </a:tc>
                <a:extLst>
                  <a:ext uri="{0D108BD9-81ED-4DB2-BD59-A6C34878D82A}">
                    <a16:rowId xmlns:a16="http://schemas.microsoft.com/office/drawing/2014/main" val="10001"/>
                  </a:ext>
                </a:extLst>
              </a:tr>
              <a:tr h="1099816">
                <a:tc>
                  <a:txBody>
                    <a:bodyPr/>
                    <a:lstStyle/>
                    <a:p>
                      <a:pPr defTabSz="914400">
                        <a:defRPr sz="1800" b="0">
                          <a:solidFill>
                            <a:srgbClr val="000000"/>
                          </a:solidFill>
                        </a:defRPr>
                      </a:pPr>
                      <a:r>
                        <a:rPr sz="2200" b="1">
                          <a:solidFill>
                            <a:srgbClr val="FFFFFF"/>
                          </a:solidFill>
                          <a:sym typeface="Helvetica Neue"/>
                        </a:rPr>
                        <a:t>B</a:t>
                      </a:r>
                    </a:p>
                  </a:txBody>
                  <a:tcPr marL="50800" marR="50800" marT="50800" marB="50800" anchor="ctr" horzOverflow="overflow"/>
                </a:tc>
                <a:tc>
                  <a:txBody>
                    <a:bodyPr/>
                    <a:lstStyle/>
                    <a:p>
                      <a:pPr defTabSz="914400">
                        <a:defRPr sz="1800"/>
                      </a:pPr>
                      <a:r>
                        <a:rPr sz="2200">
                          <a:sym typeface="Helvetica Neue"/>
                        </a:rPr>
                        <a:t>10</a:t>
                      </a:r>
                    </a:p>
                  </a:txBody>
                  <a:tcPr marL="50800" marR="50800" marT="50800" marB="50800" anchor="ctr" horzOverflow="overflow"/>
                </a:tc>
                <a:tc>
                  <a:txBody>
                    <a:bodyPr/>
                    <a:lstStyle/>
                    <a:p>
                      <a:pPr defTabSz="914400">
                        <a:defRPr sz="1800"/>
                      </a:pPr>
                      <a:r>
                        <a:rPr sz="2200">
                          <a:sym typeface="Helvetica Neue"/>
                        </a:rPr>
                        <a:t>15</a:t>
                      </a:r>
                    </a:p>
                  </a:txBody>
                  <a:tcPr marL="50800" marR="50800" marT="50800" marB="50800" anchor="ctr" horzOverflow="overflow"/>
                </a:tc>
                <a:extLst>
                  <a:ext uri="{0D108BD9-81ED-4DB2-BD59-A6C34878D82A}">
                    <a16:rowId xmlns:a16="http://schemas.microsoft.com/office/drawing/2014/main" val="10002"/>
                  </a:ext>
                </a:extLst>
              </a:tr>
              <a:tr h="1099816">
                <a:tc>
                  <a:txBody>
                    <a:bodyPr/>
                    <a:lstStyle/>
                    <a:p>
                      <a:pPr defTabSz="914400">
                        <a:defRPr sz="1800" b="0">
                          <a:solidFill>
                            <a:srgbClr val="000000"/>
                          </a:solidFill>
                        </a:defRPr>
                      </a:pPr>
                      <a:r>
                        <a:rPr sz="2200" b="1">
                          <a:solidFill>
                            <a:srgbClr val="FFFFFF"/>
                          </a:solidFill>
                          <a:sym typeface="Helvetica Neue"/>
                        </a:rPr>
                        <a:t>C</a:t>
                      </a:r>
                    </a:p>
                  </a:txBody>
                  <a:tcPr marL="50800" marR="50800" marT="50800" marB="50800" anchor="ctr" horzOverflow="overflow"/>
                </a:tc>
                <a:tc>
                  <a:txBody>
                    <a:bodyPr/>
                    <a:lstStyle/>
                    <a:p>
                      <a:pPr defTabSz="914400">
                        <a:defRPr sz="1800"/>
                      </a:pPr>
                      <a:r>
                        <a:rPr sz="2200">
                          <a:sym typeface="Helvetica Neue"/>
                        </a:rPr>
                        <a:t>14</a:t>
                      </a:r>
                    </a:p>
                  </a:txBody>
                  <a:tcPr marL="50800" marR="50800" marT="50800" marB="50800" anchor="ctr" horzOverflow="overflow"/>
                </a:tc>
                <a:tc>
                  <a:txBody>
                    <a:bodyPr/>
                    <a:lstStyle/>
                    <a:p>
                      <a:pPr defTabSz="914400">
                        <a:defRPr sz="1800"/>
                      </a:pPr>
                      <a:r>
                        <a:rPr sz="2200">
                          <a:sym typeface="Helvetica Neue"/>
                        </a:rPr>
                        <a:t>10</a:t>
                      </a:r>
                    </a:p>
                  </a:txBody>
                  <a:tcPr marL="50800" marR="50800" marT="50800" marB="50800" anchor="ctr" horzOverflow="overflow"/>
                </a:tc>
                <a:extLst>
                  <a:ext uri="{0D108BD9-81ED-4DB2-BD59-A6C34878D82A}">
                    <a16:rowId xmlns:a16="http://schemas.microsoft.com/office/drawing/2014/main" val="10003"/>
                  </a:ext>
                </a:extLst>
              </a:tr>
            </a:tbl>
          </a:graphicData>
        </a:graphic>
      </p:graphicFrame>
      <p:graphicFrame>
        <p:nvGraphicFramePr>
          <p:cNvPr id="375" name="Scatter Chart"/>
          <p:cNvGraphicFramePr/>
          <p:nvPr/>
        </p:nvGraphicFramePr>
        <p:xfrm>
          <a:off x="5822341" y="2695015"/>
          <a:ext cx="6445070" cy="6737085"/>
        </p:xfrm>
        <a:graphic>
          <a:graphicData uri="http://schemas.openxmlformats.org/drawingml/2006/chart">
            <c:chart xmlns:c="http://schemas.openxmlformats.org/drawingml/2006/chart" xmlns:r="http://schemas.openxmlformats.org/officeDocument/2006/relationships" r:id="rId2"/>
          </a:graphicData>
        </a:graphic>
      </p:graphicFrame>
      <p:sp>
        <p:nvSpPr>
          <p:cNvPr id="376" name="A"/>
          <p:cNvSpPr txBox="1"/>
          <p:nvPr/>
        </p:nvSpPr>
        <p:spPr>
          <a:xfrm>
            <a:off x="7254114" y="7404310"/>
            <a:ext cx="323089"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a:t>
            </a:r>
          </a:p>
        </p:txBody>
      </p:sp>
      <p:sp>
        <p:nvSpPr>
          <p:cNvPr id="377" name="B"/>
          <p:cNvSpPr txBox="1"/>
          <p:nvPr/>
        </p:nvSpPr>
        <p:spPr>
          <a:xfrm>
            <a:off x="9643099" y="4188785"/>
            <a:ext cx="328880"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B</a:t>
            </a:r>
          </a:p>
        </p:txBody>
      </p:sp>
      <p:sp>
        <p:nvSpPr>
          <p:cNvPr id="378" name="C"/>
          <p:cNvSpPr txBox="1"/>
          <p:nvPr/>
        </p:nvSpPr>
        <p:spPr>
          <a:xfrm>
            <a:off x="10622924" y="5667407"/>
            <a:ext cx="340157"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a:t>
            </a:r>
          </a:p>
        </p:txBody>
      </p:sp>
      <p:sp>
        <p:nvSpPr>
          <p:cNvPr id="379" name="Line"/>
          <p:cNvSpPr/>
          <p:nvPr/>
        </p:nvSpPr>
        <p:spPr>
          <a:xfrm flipV="1">
            <a:off x="7474734" y="4486697"/>
            <a:ext cx="1962151" cy="2815090"/>
          </a:xfrm>
          <a:prstGeom prst="line">
            <a:avLst/>
          </a:prstGeom>
          <a:ln w="38100" cap="rnd">
            <a:solidFill>
              <a:srgbClr val="000000"/>
            </a:solidFill>
            <a:custDash>
              <a:ds d="100000" sp="200000"/>
            </a:custDash>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80" name="Line"/>
          <p:cNvSpPr/>
          <p:nvPr/>
        </p:nvSpPr>
        <p:spPr>
          <a:xfrm flipH="1" flipV="1">
            <a:off x="9563884" y="4478477"/>
            <a:ext cx="958982" cy="1317988"/>
          </a:xfrm>
          <a:prstGeom prst="line">
            <a:avLst/>
          </a:prstGeom>
          <a:ln w="38100" cap="rnd">
            <a:solidFill>
              <a:srgbClr val="000000"/>
            </a:solidFill>
            <a:custDash>
              <a:ds d="100000" sp="200000"/>
            </a:custDash>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81" name="distance = 13.6"/>
          <p:cNvSpPr txBox="1"/>
          <p:nvPr/>
        </p:nvSpPr>
        <p:spPr>
          <a:xfrm>
            <a:off x="6666553" y="5078560"/>
            <a:ext cx="2041882"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ct val="117999"/>
              </a:lnSpc>
              <a:defRPr sz="2200" b="0"/>
            </a:lvl1pPr>
          </a:lstStyle>
          <a:p>
            <a:r>
              <a:t>distance = 13.6</a:t>
            </a:r>
          </a:p>
        </p:txBody>
      </p:sp>
      <p:sp>
        <p:nvSpPr>
          <p:cNvPr id="382" name="distance = 6.4"/>
          <p:cNvSpPr txBox="1"/>
          <p:nvPr/>
        </p:nvSpPr>
        <p:spPr>
          <a:xfrm>
            <a:off x="9989957" y="4658461"/>
            <a:ext cx="1886535"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ct val="117999"/>
              </a:lnSpc>
              <a:defRPr sz="2200" b="0"/>
            </a:lvl1pPr>
          </a:lstStyle>
          <a:p>
            <a:r>
              <a:t>distance = 6.4</a:t>
            </a:r>
          </a:p>
        </p:txBody>
      </p:sp>
      <p:sp>
        <p:nvSpPr>
          <p:cNvPr id="383" name="Euclidean distance"/>
          <p:cNvSpPr txBox="1"/>
          <p:nvPr/>
        </p:nvSpPr>
        <p:spPr>
          <a:xfrm>
            <a:off x="8253100" y="2503207"/>
            <a:ext cx="2474113"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ct val="117999"/>
              </a:lnSpc>
              <a:defRPr sz="2200" b="0"/>
            </a:lvl1pPr>
          </a:lstStyle>
          <a:p>
            <a:r>
              <a:t>Euclidean distance</a:t>
            </a:r>
          </a:p>
        </p:txBody>
      </p:sp>
      <p:pic>
        <p:nvPicPr>
          <p:cNvPr id="384" name="Image" descr="Image"/>
          <p:cNvPicPr>
            <a:picLocks noChangeAspect="1"/>
          </p:cNvPicPr>
          <p:nvPr/>
        </p:nvPicPr>
        <p:blipFill>
          <a:blip r:embed="rId3"/>
          <a:stretch>
            <a:fillRect/>
          </a:stretch>
        </p:blipFill>
        <p:spPr>
          <a:xfrm>
            <a:off x="1013217" y="7861941"/>
            <a:ext cx="4102386" cy="1906902"/>
          </a:xfrm>
          <a:prstGeom prst="rect">
            <a:avLst/>
          </a:prstGeom>
          <a:ln w="12700">
            <a:miter lim="400000"/>
          </a:ln>
        </p:spPr>
      </p:pic>
      <p:sp>
        <p:nvSpPr>
          <p:cNvPr id="385" name="Euclidean distance : vectors u, v of dimension N"/>
          <p:cNvSpPr txBox="1"/>
          <p:nvPr/>
        </p:nvSpPr>
        <p:spPr>
          <a:xfrm>
            <a:off x="135005" y="7416501"/>
            <a:ext cx="6122798"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ct val="117999"/>
              </a:lnSpc>
              <a:defRPr sz="2200" b="0"/>
            </a:lvl1pPr>
          </a:lstStyle>
          <a:p>
            <a:r>
              <a:t>Euclidean distance : vectors u, v of dimension N</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Vector comparisons"/>
          <p:cNvSpPr txBox="1">
            <a:spLocks noGrp="1"/>
          </p:cNvSpPr>
          <p:nvPr>
            <p:ph type="title"/>
          </p:nvPr>
        </p:nvSpPr>
        <p:spPr>
          <a:prstGeom prst="rect">
            <a:avLst/>
          </a:prstGeom>
        </p:spPr>
        <p:txBody>
          <a:bodyPr/>
          <a:lstStyle/>
          <a:p>
            <a:r>
              <a:t>Vector comparisons</a:t>
            </a:r>
          </a:p>
        </p:txBody>
      </p:sp>
      <p:graphicFrame>
        <p:nvGraphicFramePr>
          <p:cNvPr id="388" name="Table"/>
          <p:cNvGraphicFramePr/>
          <p:nvPr/>
        </p:nvGraphicFramePr>
        <p:xfrm>
          <a:off x="1019567" y="2937838"/>
          <a:ext cx="4089684" cy="4399264"/>
        </p:xfrm>
        <a:graphic>
          <a:graphicData uri="http://schemas.openxmlformats.org/drawingml/2006/table">
            <a:tbl>
              <a:tblPr firstRow="1" firstCol="1">
                <a:tableStyleId>{33BA23B1-9221-436E-865A-0063620EA4FD}</a:tableStyleId>
              </a:tblPr>
              <a:tblGrid>
                <a:gridCol w="1363228">
                  <a:extLst>
                    <a:ext uri="{9D8B030D-6E8A-4147-A177-3AD203B41FA5}">
                      <a16:colId xmlns:a16="http://schemas.microsoft.com/office/drawing/2014/main" val="20000"/>
                    </a:ext>
                  </a:extLst>
                </a:gridCol>
                <a:gridCol w="1363228">
                  <a:extLst>
                    <a:ext uri="{9D8B030D-6E8A-4147-A177-3AD203B41FA5}">
                      <a16:colId xmlns:a16="http://schemas.microsoft.com/office/drawing/2014/main" val="20001"/>
                    </a:ext>
                  </a:extLst>
                </a:gridCol>
                <a:gridCol w="1363228">
                  <a:extLst>
                    <a:ext uri="{9D8B030D-6E8A-4147-A177-3AD203B41FA5}">
                      <a16:colId xmlns:a16="http://schemas.microsoft.com/office/drawing/2014/main" val="20002"/>
                    </a:ext>
                  </a:extLst>
                </a:gridCol>
              </a:tblGrid>
              <a:tr h="1099816">
                <a:tc>
                  <a:txBody>
                    <a:bodyPr/>
                    <a:lstStyle/>
                    <a:p>
                      <a:pPr defTabSz="914400">
                        <a:defRPr sz="2200">
                          <a:sym typeface="Helvetica Neue"/>
                        </a:defRPr>
                      </a:pPr>
                      <a:endParaRPr/>
                    </a:p>
                  </a:txBody>
                  <a:tcPr marL="50800" marR="50800" marT="50800" marB="50800" anchor="ctr" horzOverflow="overflow"/>
                </a:tc>
                <a:tc>
                  <a:txBody>
                    <a:bodyPr/>
                    <a:lstStyle/>
                    <a:p>
                      <a:pPr defTabSz="914400">
                        <a:defRPr sz="2200">
                          <a:sym typeface="Helvetica Neue"/>
                        </a:defRPr>
                      </a:pPr>
                      <a:r>
                        <a:t>doc</a:t>
                      </a:r>
                      <a:r>
                        <a:rPr baseline="-5999"/>
                        <a:t>X</a:t>
                      </a:r>
                    </a:p>
                  </a:txBody>
                  <a:tcPr marL="50800" marR="50800" marT="50800" marB="50800" anchor="ctr" horzOverflow="overflow"/>
                </a:tc>
                <a:tc>
                  <a:txBody>
                    <a:bodyPr/>
                    <a:lstStyle/>
                    <a:p>
                      <a:pPr defTabSz="914400">
                        <a:defRPr sz="2200">
                          <a:sym typeface="Helvetica Neue"/>
                        </a:defRPr>
                      </a:pPr>
                      <a:r>
                        <a:t>doc</a:t>
                      </a:r>
                      <a:r>
                        <a:rPr baseline="-5999"/>
                        <a:t>Y</a:t>
                      </a:r>
                    </a:p>
                  </a:txBody>
                  <a:tcPr marL="50800" marR="50800" marT="50800" marB="50800" anchor="ctr" horzOverflow="overflow"/>
                </a:tc>
                <a:extLst>
                  <a:ext uri="{0D108BD9-81ED-4DB2-BD59-A6C34878D82A}">
                    <a16:rowId xmlns:a16="http://schemas.microsoft.com/office/drawing/2014/main" val="10000"/>
                  </a:ext>
                </a:extLst>
              </a:tr>
              <a:tr h="1099816">
                <a:tc>
                  <a:txBody>
                    <a:bodyPr/>
                    <a:lstStyle/>
                    <a:p>
                      <a:pPr defTabSz="914400">
                        <a:defRPr sz="1800" b="0">
                          <a:solidFill>
                            <a:srgbClr val="000000"/>
                          </a:solidFill>
                        </a:defRPr>
                      </a:pPr>
                      <a:r>
                        <a:rPr sz="2200" b="1">
                          <a:solidFill>
                            <a:srgbClr val="FFFFFF"/>
                          </a:solidFill>
                          <a:sym typeface="Helvetica Neue"/>
                        </a:rPr>
                        <a:t>A</a:t>
                      </a:r>
                    </a:p>
                  </a:txBody>
                  <a:tcPr marL="50800" marR="50800" marT="50800" marB="50800" anchor="ctr" horzOverflow="overflow"/>
                </a:tc>
                <a:tc>
                  <a:txBody>
                    <a:bodyPr/>
                    <a:lstStyle/>
                    <a:p>
                      <a:pPr defTabSz="914400">
                        <a:defRPr sz="1800"/>
                      </a:pPr>
                      <a:r>
                        <a:rPr sz="2200">
                          <a:sym typeface="Helvetica Neue"/>
                        </a:rPr>
                        <a:t>2</a:t>
                      </a:r>
                    </a:p>
                  </a:txBody>
                  <a:tcPr marL="50800" marR="50800" marT="50800" marB="50800" anchor="ctr" horzOverflow="overflow"/>
                </a:tc>
                <a:tc>
                  <a:txBody>
                    <a:bodyPr/>
                    <a:lstStyle/>
                    <a:p>
                      <a:pPr defTabSz="914400">
                        <a:defRPr sz="1800"/>
                      </a:pPr>
                      <a:r>
                        <a:rPr sz="2200">
                          <a:sym typeface="Helvetica Neue"/>
                        </a:rPr>
                        <a:t>4</a:t>
                      </a:r>
                    </a:p>
                  </a:txBody>
                  <a:tcPr marL="50800" marR="50800" marT="50800" marB="50800" anchor="ctr" horzOverflow="overflow"/>
                </a:tc>
                <a:extLst>
                  <a:ext uri="{0D108BD9-81ED-4DB2-BD59-A6C34878D82A}">
                    <a16:rowId xmlns:a16="http://schemas.microsoft.com/office/drawing/2014/main" val="10001"/>
                  </a:ext>
                </a:extLst>
              </a:tr>
              <a:tr h="1099816">
                <a:tc>
                  <a:txBody>
                    <a:bodyPr/>
                    <a:lstStyle/>
                    <a:p>
                      <a:pPr defTabSz="914400">
                        <a:defRPr sz="1800" b="0">
                          <a:solidFill>
                            <a:srgbClr val="000000"/>
                          </a:solidFill>
                        </a:defRPr>
                      </a:pPr>
                      <a:r>
                        <a:rPr sz="2200" b="1">
                          <a:solidFill>
                            <a:srgbClr val="FFFFFF"/>
                          </a:solidFill>
                          <a:sym typeface="Helvetica Neue"/>
                        </a:rPr>
                        <a:t>B</a:t>
                      </a:r>
                    </a:p>
                  </a:txBody>
                  <a:tcPr marL="50800" marR="50800" marT="50800" marB="50800" anchor="ctr" horzOverflow="overflow"/>
                </a:tc>
                <a:tc>
                  <a:txBody>
                    <a:bodyPr/>
                    <a:lstStyle/>
                    <a:p>
                      <a:pPr defTabSz="914400">
                        <a:defRPr sz="1800"/>
                      </a:pPr>
                      <a:r>
                        <a:rPr sz="2200">
                          <a:sym typeface="Helvetica Neue"/>
                        </a:rPr>
                        <a:t>10</a:t>
                      </a:r>
                    </a:p>
                  </a:txBody>
                  <a:tcPr marL="50800" marR="50800" marT="50800" marB="50800" anchor="ctr" horzOverflow="overflow"/>
                </a:tc>
                <a:tc>
                  <a:txBody>
                    <a:bodyPr/>
                    <a:lstStyle/>
                    <a:p>
                      <a:pPr defTabSz="914400">
                        <a:defRPr sz="1800"/>
                      </a:pPr>
                      <a:r>
                        <a:rPr sz="2200">
                          <a:sym typeface="Helvetica Neue"/>
                        </a:rPr>
                        <a:t>15</a:t>
                      </a:r>
                    </a:p>
                  </a:txBody>
                  <a:tcPr marL="50800" marR="50800" marT="50800" marB="50800" anchor="ctr" horzOverflow="overflow"/>
                </a:tc>
                <a:extLst>
                  <a:ext uri="{0D108BD9-81ED-4DB2-BD59-A6C34878D82A}">
                    <a16:rowId xmlns:a16="http://schemas.microsoft.com/office/drawing/2014/main" val="10002"/>
                  </a:ext>
                </a:extLst>
              </a:tr>
              <a:tr h="1099816">
                <a:tc>
                  <a:txBody>
                    <a:bodyPr/>
                    <a:lstStyle/>
                    <a:p>
                      <a:pPr defTabSz="914400">
                        <a:defRPr sz="1800" b="0">
                          <a:solidFill>
                            <a:srgbClr val="000000"/>
                          </a:solidFill>
                        </a:defRPr>
                      </a:pPr>
                      <a:r>
                        <a:rPr sz="2200" b="1">
                          <a:solidFill>
                            <a:srgbClr val="FFFFFF"/>
                          </a:solidFill>
                          <a:sym typeface="Helvetica Neue"/>
                        </a:rPr>
                        <a:t>C</a:t>
                      </a:r>
                    </a:p>
                  </a:txBody>
                  <a:tcPr marL="50800" marR="50800" marT="50800" marB="50800" anchor="ctr" horzOverflow="overflow"/>
                </a:tc>
                <a:tc>
                  <a:txBody>
                    <a:bodyPr/>
                    <a:lstStyle/>
                    <a:p>
                      <a:pPr defTabSz="914400">
                        <a:defRPr sz="1800"/>
                      </a:pPr>
                      <a:r>
                        <a:rPr sz="2200">
                          <a:sym typeface="Helvetica Neue"/>
                        </a:rPr>
                        <a:t>14</a:t>
                      </a:r>
                    </a:p>
                  </a:txBody>
                  <a:tcPr marL="50800" marR="50800" marT="50800" marB="50800" anchor="ctr" horzOverflow="overflow"/>
                </a:tc>
                <a:tc>
                  <a:txBody>
                    <a:bodyPr/>
                    <a:lstStyle/>
                    <a:p>
                      <a:pPr defTabSz="914400">
                        <a:defRPr sz="1800"/>
                      </a:pPr>
                      <a:r>
                        <a:rPr sz="2200">
                          <a:sym typeface="Helvetica Neue"/>
                        </a:rPr>
                        <a:t>10</a:t>
                      </a:r>
                    </a:p>
                  </a:txBody>
                  <a:tcPr marL="50800" marR="50800" marT="50800" marB="50800" anchor="ctr" horzOverflow="overflow"/>
                </a:tc>
                <a:extLst>
                  <a:ext uri="{0D108BD9-81ED-4DB2-BD59-A6C34878D82A}">
                    <a16:rowId xmlns:a16="http://schemas.microsoft.com/office/drawing/2014/main" val="10003"/>
                  </a:ext>
                </a:extLst>
              </a:tr>
            </a:tbl>
          </a:graphicData>
        </a:graphic>
      </p:graphicFrame>
      <p:graphicFrame>
        <p:nvGraphicFramePr>
          <p:cNvPr id="389" name="Scatter Chart"/>
          <p:cNvGraphicFramePr/>
          <p:nvPr/>
        </p:nvGraphicFramePr>
        <p:xfrm>
          <a:off x="5822341" y="2695015"/>
          <a:ext cx="6445070" cy="6737085"/>
        </p:xfrm>
        <a:graphic>
          <a:graphicData uri="http://schemas.openxmlformats.org/drawingml/2006/chart">
            <c:chart xmlns:c="http://schemas.openxmlformats.org/drawingml/2006/chart" xmlns:r="http://schemas.openxmlformats.org/officeDocument/2006/relationships" r:id="rId2"/>
          </a:graphicData>
        </a:graphic>
      </p:graphicFrame>
      <p:sp>
        <p:nvSpPr>
          <p:cNvPr id="390" name="A = Superb"/>
          <p:cNvSpPr txBox="1"/>
          <p:nvPr/>
        </p:nvSpPr>
        <p:spPr>
          <a:xfrm>
            <a:off x="6555664" y="7404310"/>
            <a:ext cx="1719988"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 = Superb</a:t>
            </a:r>
          </a:p>
        </p:txBody>
      </p:sp>
      <p:sp>
        <p:nvSpPr>
          <p:cNvPr id="391" name="B = Good"/>
          <p:cNvSpPr txBox="1"/>
          <p:nvPr/>
        </p:nvSpPr>
        <p:spPr>
          <a:xfrm>
            <a:off x="9711185" y="4207050"/>
            <a:ext cx="1471271"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B = Good</a:t>
            </a:r>
          </a:p>
        </p:txBody>
      </p:sp>
      <p:sp>
        <p:nvSpPr>
          <p:cNvPr id="392" name="C = Disappointing"/>
          <p:cNvSpPr txBox="1"/>
          <p:nvPr/>
        </p:nvSpPr>
        <p:spPr>
          <a:xfrm>
            <a:off x="10188562" y="5663712"/>
            <a:ext cx="2706625"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 = Disappointing</a:t>
            </a:r>
          </a:p>
        </p:txBody>
      </p:sp>
      <p:sp>
        <p:nvSpPr>
          <p:cNvPr id="393" name="Line"/>
          <p:cNvSpPr/>
          <p:nvPr/>
        </p:nvSpPr>
        <p:spPr>
          <a:xfrm flipV="1">
            <a:off x="7474734" y="4486697"/>
            <a:ext cx="1962151" cy="2815090"/>
          </a:xfrm>
          <a:prstGeom prst="line">
            <a:avLst/>
          </a:prstGeom>
          <a:ln w="38100" cap="rnd">
            <a:solidFill>
              <a:srgbClr val="000000"/>
            </a:solidFill>
            <a:custDash>
              <a:ds d="100000" sp="200000"/>
            </a:custDash>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94" name="Line"/>
          <p:cNvSpPr/>
          <p:nvPr/>
        </p:nvSpPr>
        <p:spPr>
          <a:xfrm flipH="1" flipV="1">
            <a:off x="9563884" y="4478477"/>
            <a:ext cx="958982" cy="1317988"/>
          </a:xfrm>
          <a:prstGeom prst="line">
            <a:avLst/>
          </a:prstGeom>
          <a:ln w="38100" cap="rnd">
            <a:solidFill>
              <a:srgbClr val="000000"/>
            </a:solidFill>
            <a:custDash>
              <a:ds d="100000" sp="200000"/>
            </a:custDash>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95" name="distance = 13.6"/>
          <p:cNvSpPr txBox="1"/>
          <p:nvPr/>
        </p:nvSpPr>
        <p:spPr>
          <a:xfrm>
            <a:off x="6666553" y="5078560"/>
            <a:ext cx="2041882"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ct val="117999"/>
              </a:lnSpc>
              <a:defRPr sz="2200" b="0"/>
            </a:lvl1pPr>
          </a:lstStyle>
          <a:p>
            <a:r>
              <a:t>distance = 13.6</a:t>
            </a:r>
          </a:p>
        </p:txBody>
      </p:sp>
      <p:sp>
        <p:nvSpPr>
          <p:cNvPr id="396" name="distance = 6.4"/>
          <p:cNvSpPr txBox="1"/>
          <p:nvPr/>
        </p:nvSpPr>
        <p:spPr>
          <a:xfrm>
            <a:off x="9989957" y="4658461"/>
            <a:ext cx="1886535"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ct val="117999"/>
              </a:lnSpc>
              <a:defRPr sz="2200" b="0"/>
            </a:lvl1pPr>
          </a:lstStyle>
          <a:p>
            <a:r>
              <a:t>distance = 6.4</a:t>
            </a:r>
          </a:p>
        </p:txBody>
      </p:sp>
      <p:sp>
        <p:nvSpPr>
          <p:cNvPr id="397" name="Euclidean distance"/>
          <p:cNvSpPr txBox="1"/>
          <p:nvPr/>
        </p:nvSpPr>
        <p:spPr>
          <a:xfrm>
            <a:off x="8253100" y="2503207"/>
            <a:ext cx="2474113"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ct val="117999"/>
              </a:lnSpc>
              <a:defRPr sz="2200" b="0"/>
            </a:lvl1pPr>
          </a:lstStyle>
          <a:p>
            <a:r>
              <a:t>Euclidean distance</a:t>
            </a:r>
          </a:p>
        </p:txBody>
      </p:sp>
      <p:pic>
        <p:nvPicPr>
          <p:cNvPr id="398" name="Image" descr="Image"/>
          <p:cNvPicPr>
            <a:picLocks noChangeAspect="1"/>
          </p:cNvPicPr>
          <p:nvPr/>
        </p:nvPicPr>
        <p:blipFill>
          <a:blip r:embed="rId3"/>
          <a:stretch>
            <a:fillRect/>
          </a:stretch>
        </p:blipFill>
        <p:spPr>
          <a:xfrm>
            <a:off x="1013217" y="7861941"/>
            <a:ext cx="4102386" cy="1906902"/>
          </a:xfrm>
          <a:prstGeom prst="rect">
            <a:avLst/>
          </a:prstGeom>
          <a:ln w="12700">
            <a:miter lim="400000"/>
          </a:ln>
        </p:spPr>
      </p:pic>
      <p:sp>
        <p:nvSpPr>
          <p:cNvPr id="399" name="Euclidean distance : vectors u, v of dimension N"/>
          <p:cNvSpPr txBox="1"/>
          <p:nvPr/>
        </p:nvSpPr>
        <p:spPr>
          <a:xfrm>
            <a:off x="135005" y="7416501"/>
            <a:ext cx="6122798"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ct val="117999"/>
              </a:lnSpc>
              <a:defRPr sz="2200" b="0"/>
            </a:lvl1pPr>
          </a:lstStyle>
          <a:p>
            <a:r>
              <a:t>Euclidean distance : vectors u, v of dimension N</a:t>
            </a:r>
          </a:p>
        </p:txBody>
      </p:sp>
      <p:sp>
        <p:nvSpPr>
          <p:cNvPr id="400" name="Oh no! Good is…"/>
          <p:cNvSpPr txBox="1"/>
          <p:nvPr/>
        </p:nvSpPr>
        <p:spPr>
          <a:xfrm>
            <a:off x="7616925" y="5935274"/>
            <a:ext cx="6366574" cy="2838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b="0">
                <a:latin typeface="Chalkduster"/>
                <a:ea typeface="Chalkduster"/>
                <a:cs typeface="Chalkduster"/>
                <a:sym typeface="Chalkduster"/>
              </a:defRPr>
            </a:pPr>
            <a:r>
              <a:t>Oh no! Good is</a:t>
            </a:r>
          </a:p>
          <a:p>
            <a:pPr>
              <a:defRPr sz="3600" b="0">
                <a:latin typeface="Chalkduster"/>
                <a:ea typeface="Chalkduster"/>
                <a:cs typeface="Chalkduster"/>
                <a:sym typeface="Chalkduster"/>
              </a:defRPr>
            </a:pPr>
            <a:r>
              <a:t>closer to Disappointing </a:t>
            </a:r>
          </a:p>
          <a:p>
            <a:pPr>
              <a:defRPr sz="3600" b="0">
                <a:latin typeface="Chalkduster"/>
                <a:ea typeface="Chalkduster"/>
                <a:cs typeface="Chalkduster"/>
                <a:sym typeface="Chalkduster"/>
              </a:defRPr>
            </a:pPr>
            <a:r>
              <a:t>than to Superb.</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Vector L2 (length) Normalization"/>
          <p:cNvSpPr txBox="1">
            <a:spLocks noGrp="1"/>
          </p:cNvSpPr>
          <p:nvPr>
            <p:ph type="title"/>
          </p:nvPr>
        </p:nvSpPr>
        <p:spPr>
          <a:prstGeom prst="rect">
            <a:avLst/>
          </a:prstGeom>
        </p:spPr>
        <p:txBody>
          <a:bodyPr/>
          <a:lstStyle>
            <a:lvl1pPr defTabSz="490727">
              <a:defRPr sz="6719"/>
            </a:lvl1pPr>
          </a:lstStyle>
          <a:p>
            <a:r>
              <a:t>Vector L2 (length) Normalization</a:t>
            </a:r>
          </a:p>
        </p:txBody>
      </p:sp>
      <p:graphicFrame>
        <p:nvGraphicFramePr>
          <p:cNvPr id="403" name="Table"/>
          <p:cNvGraphicFramePr/>
          <p:nvPr/>
        </p:nvGraphicFramePr>
        <p:xfrm>
          <a:off x="1019567" y="2937838"/>
          <a:ext cx="4089684" cy="4399264"/>
        </p:xfrm>
        <a:graphic>
          <a:graphicData uri="http://schemas.openxmlformats.org/drawingml/2006/table">
            <a:tbl>
              <a:tblPr firstRow="1" firstCol="1">
                <a:tableStyleId>{33BA23B1-9221-436E-865A-0063620EA4FD}</a:tableStyleId>
              </a:tblPr>
              <a:tblGrid>
                <a:gridCol w="1363228">
                  <a:extLst>
                    <a:ext uri="{9D8B030D-6E8A-4147-A177-3AD203B41FA5}">
                      <a16:colId xmlns:a16="http://schemas.microsoft.com/office/drawing/2014/main" val="20000"/>
                    </a:ext>
                  </a:extLst>
                </a:gridCol>
                <a:gridCol w="1363228">
                  <a:extLst>
                    <a:ext uri="{9D8B030D-6E8A-4147-A177-3AD203B41FA5}">
                      <a16:colId xmlns:a16="http://schemas.microsoft.com/office/drawing/2014/main" val="20001"/>
                    </a:ext>
                  </a:extLst>
                </a:gridCol>
                <a:gridCol w="1363228">
                  <a:extLst>
                    <a:ext uri="{9D8B030D-6E8A-4147-A177-3AD203B41FA5}">
                      <a16:colId xmlns:a16="http://schemas.microsoft.com/office/drawing/2014/main" val="20002"/>
                    </a:ext>
                  </a:extLst>
                </a:gridCol>
              </a:tblGrid>
              <a:tr h="1099816">
                <a:tc>
                  <a:txBody>
                    <a:bodyPr/>
                    <a:lstStyle/>
                    <a:p>
                      <a:pPr defTabSz="914400">
                        <a:defRPr sz="2200">
                          <a:sym typeface="Helvetica Neue"/>
                        </a:defRPr>
                      </a:pPr>
                      <a:endParaRPr/>
                    </a:p>
                  </a:txBody>
                  <a:tcPr marL="50800" marR="50800" marT="50800" marB="50800" anchor="ctr" horzOverflow="overflow"/>
                </a:tc>
                <a:tc>
                  <a:txBody>
                    <a:bodyPr/>
                    <a:lstStyle/>
                    <a:p>
                      <a:pPr defTabSz="914400">
                        <a:defRPr sz="2200">
                          <a:sym typeface="Helvetica Neue"/>
                        </a:defRPr>
                      </a:pPr>
                      <a:r>
                        <a:t>doc</a:t>
                      </a:r>
                      <a:r>
                        <a:rPr baseline="-5999"/>
                        <a:t>X</a:t>
                      </a:r>
                    </a:p>
                  </a:txBody>
                  <a:tcPr marL="50800" marR="50800" marT="50800" marB="50800" anchor="ctr" horzOverflow="overflow"/>
                </a:tc>
                <a:tc>
                  <a:txBody>
                    <a:bodyPr/>
                    <a:lstStyle/>
                    <a:p>
                      <a:pPr defTabSz="914400">
                        <a:defRPr sz="2200">
                          <a:sym typeface="Helvetica Neue"/>
                        </a:defRPr>
                      </a:pPr>
                      <a:r>
                        <a:t>doc</a:t>
                      </a:r>
                      <a:r>
                        <a:rPr baseline="-5999"/>
                        <a:t>Y</a:t>
                      </a:r>
                    </a:p>
                  </a:txBody>
                  <a:tcPr marL="50800" marR="50800" marT="50800" marB="50800" anchor="ctr" horzOverflow="overflow"/>
                </a:tc>
                <a:extLst>
                  <a:ext uri="{0D108BD9-81ED-4DB2-BD59-A6C34878D82A}">
                    <a16:rowId xmlns:a16="http://schemas.microsoft.com/office/drawing/2014/main" val="10000"/>
                  </a:ext>
                </a:extLst>
              </a:tr>
              <a:tr h="1099816">
                <a:tc>
                  <a:txBody>
                    <a:bodyPr/>
                    <a:lstStyle/>
                    <a:p>
                      <a:pPr defTabSz="914400">
                        <a:defRPr sz="1800" b="0">
                          <a:solidFill>
                            <a:srgbClr val="000000"/>
                          </a:solidFill>
                        </a:defRPr>
                      </a:pPr>
                      <a:r>
                        <a:rPr sz="2200" b="1">
                          <a:solidFill>
                            <a:srgbClr val="FFFFFF"/>
                          </a:solidFill>
                          <a:sym typeface="Helvetica Neue"/>
                        </a:rPr>
                        <a:t>A</a:t>
                      </a:r>
                    </a:p>
                  </a:txBody>
                  <a:tcPr marL="50800" marR="50800" marT="50800" marB="50800" anchor="ctr" horzOverflow="overflow"/>
                </a:tc>
                <a:tc>
                  <a:txBody>
                    <a:bodyPr/>
                    <a:lstStyle/>
                    <a:p>
                      <a:pPr defTabSz="914400">
                        <a:defRPr sz="1800"/>
                      </a:pPr>
                      <a:r>
                        <a:rPr sz="2200">
                          <a:sym typeface="Helvetica Neue"/>
                        </a:rPr>
                        <a:t>2</a:t>
                      </a:r>
                    </a:p>
                  </a:txBody>
                  <a:tcPr marL="50800" marR="50800" marT="50800" marB="50800" anchor="ctr" horzOverflow="overflow"/>
                </a:tc>
                <a:tc>
                  <a:txBody>
                    <a:bodyPr/>
                    <a:lstStyle/>
                    <a:p>
                      <a:pPr defTabSz="914400">
                        <a:defRPr sz="1800"/>
                      </a:pPr>
                      <a:r>
                        <a:rPr sz="2200">
                          <a:sym typeface="Helvetica Neue"/>
                        </a:rPr>
                        <a:t>4</a:t>
                      </a:r>
                    </a:p>
                  </a:txBody>
                  <a:tcPr marL="50800" marR="50800" marT="50800" marB="50800" anchor="ctr" horzOverflow="overflow"/>
                </a:tc>
                <a:extLst>
                  <a:ext uri="{0D108BD9-81ED-4DB2-BD59-A6C34878D82A}">
                    <a16:rowId xmlns:a16="http://schemas.microsoft.com/office/drawing/2014/main" val="10001"/>
                  </a:ext>
                </a:extLst>
              </a:tr>
              <a:tr h="1099816">
                <a:tc>
                  <a:txBody>
                    <a:bodyPr/>
                    <a:lstStyle/>
                    <a:p>
                      <a:pPr defTabSz="914400">
                        <a:defRPr sz="1800" b="0">
                          <a:solidFill>
                            <a:srgbClr val="000000"/>
                          </a:solidFill>
                        </a:defRPr>
                      </a:pPr>
                      <a:r>
                        <a:rPr sz="2200" b="1">
                          <a:solidFill>
                            <a:srgbClr val="FFFFFF"/>
                          </a:solidFill>
                          <a:sym typeface="Helvetica Neue"/>
                        </a:rPr>
                        <a:t>B</a:t>
                      </a:r>
                    </a:p>
                  </a:txBody>
                  <a:tcPr marL="50800" marR="50800" marT="50800" marB="50800" anchor="ctr" horzOverflow="overflow"/>
                </a:tc>
                <a:tc>
                  <a:txBody>
                    <a:bodyPr/>
                    <a:lstStyle/>
                    <a:p>
                      <a:pPr defTabSz="914400">
                        <a:defRPr sz="1800"/>
                      </a:pPr>
                      <a:r>
                        <a:rPr sz="2200">
                          <a:sym typeface="Helvetica Neue"/>
                        </a:rPr>
                        <a:t>10</a:t>
                      </a:r>
                    </a:p>
                  </a:txBody>
                  <a:tcPr marL="50800" marR="50800" marT="50800" marB="50800" anchor="ctr" horzOverflow="overflow"/>
                </a:tc>
                <a:tc>
                  <a:txBody>
                    <a:bodyPr/>
                    <a:lstStyle/>
                    <a:p>
                      <a:pPr defTabSz="914400">
                        <a:defRPr sz="1800"/>
                      </a:pPr>
                      <a:r>
                        <a:rPr sz="2200">
                          <a:sym typeface="Helvetica Neue"/>
                        </a:rPr>
                        <a:t>15</a:t>
                      </a:r>
                    </a:p>
                  </a:txBody>
                  <a:tcPr marL="50800" marR="50800" marT="50800" marB="50800" anchor="ctr" horzOverflow="overflow"/>
                </a:tc>
                <a:extLst>
                  <a:ext uri="{0D108BD9-81ED-4DB2-BD59-A6C34878D82A}">
                    <a16:rowId xmlns:a16="http://schemas.microsoft.com/office/drawing/2014/main" val="10002"/>
                  </a:ext>
                </a:extLst>
              </a:tr>
              <a:tr h="1099816">
                <a:tc>
                  <a:txBody>
                    <a:bodyPr/>
                    <a:lstStyle/>
                    <a:p>
                      <a:pPr defTabSz="914400">
                        <a:defRPr sz="1800" b="0">
                          <a:solidFill>
                            <a:srgbClr val="000000"/>
                          </a:solidFill>
                        </a:defRPr>
                      </a:pPr>
                      <a:r>
                        <a:rPr sz="2200" b="1">
                          <a:solidFill>
                            <a:srgbClr val="FFFFFF"/>
                          </a:solidFill>
                          <a:sym typeface="Helvetica Neue"/>
                        </a:rPr>
                        <a:t>C</a:t>
                      </a:r>
                    </a:p>
                  </a:txBody>
                  <a:tcPr marL="50800" marR="50800" marT="50800" marB="50800" anchor="ctr" horzOverflow="overflow"/>
                </a:tc>
                <a:tc>
                  <a:txBody>
                    <a:bodyPr/>
                    <a:lstStyle/>
                    <a:p>
                      <a:pPr defTabSz="914400">
                        <a:defRPr sz="1800"/>
                      </a:pPr>
                      <a:r>
                        <a:rPr sz="2200">
                          <a:sym typeface="Helvetica Neue"/>
                        </a:rPr>
                        <a:t>14</a:t>
                      </a:r>
                    </a:p>
                  </a:txBody>
                  <a:tcPr marL="50800" marR="50800" marT="50800" marB="50800" anchor="ctr" horzOverflow="overflow"/>
                </a:tc>
                <a:tc>
                  <a:txBody>
                    <a:bodyPr/>
                    <a:lstStyle/>
                    <a:p>
                      <a:pPr defTabSz="914400">
                        <a:defRPr sz="1800"/>
                      </a:pPr>
                      <a:r>
                        <a:rPr sz="2200">
                          <a:sym typeface="Helvetica Neue"/>
                        </a:rPr>
                        <a:t>10</a:t>
                      </a:r>
                    </a:p>
                  </a:txBody>
                  <a:tcPr marL="50800" marR="50800" marT="50800" marB="50800" anchor="ctr" horzOverflow="overflow"/>
                </a:tc>
                <a:extLst>
                  <a:ext uri="{0D108BD9-81ED-4DB2-BD59-A6C34878D82A}">
                    <a16:rowId xmlns:a16="http://schemas.microsoft.com/office/drawing/2014/main" val="10003"/>
                  </a:ext>
                </a:extLst>
              </a:tr>
            </a:tbl>
          </a:graphicData>
        </a:graphic>
      </p:graphicFrame>
      <p:graphicFrame>
        <p:nvGraphicFramePr>
          <p:cNvPr id="404" name="Table"/>
          <p:cNvGraphicFramePr/>
          <p:nvPr/>
        </p:nvGraphicFramePr>
        <p:xfrm>
          <a:off x="5278506" y="2937838"/>
          <a:ext cx="1363228" cy="4399264"/>
        </p:xfrm>
        <a:graphic>
          <a:graphicData uri="http://schemas.openxmlformats.org/drawingml/2006/table">
            <a:tbl>
              <a:tblPr firstRow="1">
                <a:tableStyleId>{33BA23B1-9221-436E-865A-0063620EA4FD}</a:tableStyleId>
              </a:tblPr>
              <a:tblGrid>
                <a:gridCol w="1363228">
                  <a:extLst>
                    <a:ext uri="{9D8B030D-6E8A-4147-A177-3AD203B41FA5}">
                      <a16:colId xmlns:a16="http://schemas.microsoft.com/office/drawing/2014/main" val="20000"/>
                    </a:ext>
                  </a:extLst>
                </a:gridCol>
              </a:tblGrid>
              <a:tr h="1099816">
                <a:tc>
                  <a:txBody>
                    <a:bodyPr/>
                    <a:lstStyle/>
                    <a:p>
                      <a:pPr defTabSz="914400">
                        <a:defRPr sz="1800" b="0">
                          <a:solidFill>
                            <a:srgbClr val="000000"/>
                          </a:solidFill>
                        </a:defRPr>
                      </a:pPr>
                      <a:r>
                        <a:rPr sz="2200" b="1">
                          <a:solidFill>
                            <a:srgbClr val="FFFFFF"/>
                          </a:solidFill>
                          <a:sym typeface="Helvetica Neue"/>
                        </a:rPr>
                        <a:t>||u||</a:t>
                      </a:r>
                    </a:p>
                  </a:txBody>
                  <a:tcPr marL="50800" marR="50800" marT="50800" marB="50800" anchor="ctr" horzOverflow="overflow"/>
                </a:tc>
                <a:extLst>
                  <a:ext uri="{0D108BD9-81ED-4DB2-BD59-A6C34878D82A}">
                    <a16:rowId xmlns:a16="http://schemas.microsoft.com/office/drawing/2014/main" val="10000"/>
                  </a:ext>
                </a:extLst>
              </a:tr>
              <a:tr h="1099816">
                <a:tc>
                  <a:txBody>
                    <a:bodyPr/>
                    <a:lstStyle/>
                    <a:p>
                      <a:pPr defTabSz="914400">
                        <a:defRPr sz="1800"/>
                      </a:pPr>
                      <a:r>
                        <a:rPr sz="2200">
                          <a:sym typeface="Helvetica Neue"/>
                        </a:rPr>
                        <a:t>4.47</a:t>
                      </a:r>
                    </a:p>
                  </a:txBody>
                  <a:tcPr marL="50800" marR="50800" marT="50800" marB="50800" anchor="ctr" horzOverflow="overflow"/>
                </a:tc>
                <a:extLst>
                  <a:ext uri="{0D108BD9-81ED-4DB2-BD59-A6C34878D82A}">
                    <a16:rowId xmlns:a16="http://schemas.microsoft.com/office/drawing/2014/main" val="10001"/>
                  </a:ext>
                </a:extLst>
              </a:tr>
              <a:tr h="1099816">
                <a:tc>
                  <a:txBody>
                    <a:bodyPr/>
                    <a:lstStyle/>
                    <a:p>
                      <a:pPr defTabSz="914400">
                        <a:defRPr sz="1800"/>
                      </a:pPr>
                      <a:r>
                        <a:rPr sz="2200">
                          <a:sym typeface="Helvetica Neue"/>
                        </a:rPr>
                        <a:t>18.02</a:t>
                      </a:r>
                    </a:p>
                  </a:txBody>
                  <a:tcPr marL="50800" marR="50800" marT="50800" marB="50800" anchor="ctr" horzOverflow="overflow"/>
                </a:tc>
                <a:extLst>
                  <a:ext uri="{0D108BD9-81ED-4DB2-BD59-A6C34878D82A}">
                    <a16:rowId xmlns:a16="http://schemas.microsoft.com/office/drawing/2014/main" val="10002"/>
                  </a:ext>
                </a:extLst>
              </a:tr>
              <a:tr h="1099816">
                <a:tc>
                  <a:txBody>
                    <a:bodyPr/>
                    <a:lstStyle/>
                    <a:p>
                      <a:pPr defTabSz="914400">
                        <a:defRPr sz="1800"/>
                      </a:pPr>
                      <a:r>
                        <a:rPr sz="2200">
                          <a:sym typeface="Helvetica Neue"/>
                        </a:rPr>
                        <a:t>17.20</a:t>
                      </a:r>
                    </a:p>
                  </a:txBody>
                  <a:tcPr marL="50800" marR="50800" marT="50800" marB="50800" anchor="ctr" horzOverflow="overflow"/>
                </a:tc>
                <a:extLst>
                  <a:ext uri="{0D108BD9-81ED-4DB2-BD59-A6C34878D82A}">
                    <a16:rowId xmlns:a16="http://schemas.microsoft.com/office/drawing/2014/main" val="10003"/>
                  </a:ext>
                </a:extLst>
              </a:tr>
            </a:tbl>
          </a:graphicData>
        </a:graphic>
      </p:graphicFrame>
      <p:pic>
        <p:nvPicPr>
          <p:cNvPr id="405" name="Image" descr="Image"/>
          <p:cNvPicPr>
            <a:picLocks noChangeAspect="1"/>
          </p:cNvPicPr>
          <p:nvPr/>
        </p:nvPicPr>
        <p:blipFill>
          <a:blip r:embed="rId2"/>
          <a:stretch>
            <a:fillRect/>
          </a:stretch>
        </p:blipFill>
        <p:spPr>
          <a:xfrm>
            <a:off x="7618334" y="4512238"/>
            <a:ext cx="3837822" cy="1250466"/>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Vector L2 (length) Normalization"/>
          <p:cNvSpPr txBox="1">
            <a:spLocks noGrp="1"/>
          </p:cNvSpPr>
          <p:nvPr>
            <p:ph type="title"/>
          </p:nvPr>
        </p:nvSpPr>
        <p:spPr>
          <a:prstGeom prst="rect">
            <a:avLst/>
          </a:prstGeom>
        </p:spPr>
        <p:txBody>
          <a:bodyPr/>
          <a:lstStyle>
            <a:lvl1pPr defTabSz="490727">
              <a:defRPr sz="6719"/>
            </a:lvl1pPr>
          </a:lstStyle>
          <a:p>
            <a:r>
              <a:t>Vector L2 (length) Normalization</a:t>
            </a:r>
          </a:p>
        </p:txBody>
      </p:sp>
      <p:graphicFrame>
        <p:nvGraphicFramePr>
          <p:cNvPr id="408" name="Table"/>
          <p:cNvGraphicFramePr/>
          <p:nvPr/>
        </p:nvGraphicFramePr>
        <p:xfrm>
          <a:off x="1019567" y="2937838"/>
          <a:ext cx="4089684" cy="4399264"/>
        </p:xfrm>
        <a:graphic>
          <a:graphicData uri="http://schemas.openxmlformats.org/drawingml/2006/table">
            <a:tbl>
              <a:tblPr firstRow="1" firstCol="1">
                <a:tableStyleId>{33BA23B1-9221-436E-865A-0063620EA4FD}</a:tableStyleId>
              </a:tblPr>
              <a:tblGrid>
                <a:gridCol w="1363228">
                  <a:extLst>
                    <a:ext uri="{9D8B030D-6E8A-4147-A177-3AD203B41FA5}">
                      <a16:colId xmlns:a16="http://schemas.microsoft.com/office/drawing/2014/main" val="20000"/>
                    </a:ext>
                  </a:extLst>
                </a:gridCol>
                <a:gridCol w="1363228">
                  <a:extLst>
                    <a:ext uri="{9D8B030D-6E8A-4147-A177-3AD203B41FA5}">
                      <a16:colId xmlns:a16="http://schemas.microsoft.com/office/drawing/2014/main" val="20001"/>
                    </a:ext>
                  </a:extLst>
                </a:gridCol>
                <a:gridCol w="1363228">
                  <a:extLst>
                    <a:ext uri="{9D8B030D-6E8A-4147-A177-3AD203B41FA5}">
                      <a16:colId xmlns:a16="http://schemas.microsoft.com/office/drawing/2014/main" val="20002"/>
                    </a:ext>
                  </a:extLst>
                </a:gridCol>
              </a:tblGrid>
              <a:tr h="1099816">
                <a:tc>
                  <a:txBody>
                    <a:bodyPr/>
                    <a:lstStyle/>
                    <a:p>
                      <a:pPr defTabSz="914400">
                        <a:defRPr sz="2200">
                          <a:sym typeface="Helvetica Neue"/>
                        </a:defRPr>
                      </a:pPr>
                      <a:endParaRPr/>
                    </a:p>
                  </a:txBody>
                  <a:tcPr marL="50800" marR="50800" marT="50800" marB="50800" anchor="ctr" horzOverflow="overflow"/>
                </a:tc>
                <a:tc>
                  <a:txBody>
                    <a:bodyPr/>
                    <a:lstStyle/>
                    <a:p>
                      <a:pPr defTabSz="914400">
                        <a:defRPr sz="2200">
                          <a:sym typeface="Helvetica Neue"/>
                        </a:defRPr>
                      </a:pPr>
                      <a:r>
                        <a:t>doc</a:t>
                      </a:r>
                      <a:r>
                        <a:rPr baseline="-5999"/>
                        <a:t>X</a:t>
                      </a:r>
                    </a:p>
                  </a:txBody>
                  <a:tcPr marL="50800" marR="50800" marT="50800" marB="50800" anchor="ctr" horzOverflow="overflow"/>
                </a:tc>
                <a:tc>
                  <a:txBody>
                    <a:bodyPr/>
                    <a:lstStyle/>
                    <a:p>
                      <a:pPr defTabSz="914400">
                        <a:defRPr sz="2200">
                          <a:sym typeface="Helvetica Neue"/>
                        </a:defRPr>
                      </a:pPr>
                      <a:r>
                        <a:t>doc</a:t>
                      </a:r>
                      <a:r>
                        <a:rPr baseline="-5999"/>
                        <a:t>Y</a:t>
                      </a:r>
                    </a:p>
                  </a:txBody>
                  <a:tcPr marL="50800" marR="50800" marT="50800" marB="50800" anchor="ctr" horzOverflow="overflow"/>
                </a:tc>
                <a:extLst>
                  <a:ext uri="{0D108BD9-81ED-4DB2-BD59-A6C34878D82A}">
                    <a16:rowId xmlns:a16="http://schemas.microsoft.com/office/drawing/2014/main" val="10000"/>
                  </a:ext>
                </a:extLst>
              </a:tr>
              <a:tr h="1099816">
                <a:tc>
                  <a:txBody>
                    <a:bodyPr/>
                    <a:lstStyle/>
                    <a:p>
                      <a:pPr defTabSz="914400">
                        <a:defRPr sz="1800" b="0">
                          <a:solidFill>
                            <a:srgbClr val="000000"/>
                          </a:solidFill>
                        </a:defRPr>
                      </a:pPr>
                      <a:r>
                        <a:rPr sz="2200" b="1">
                          <a:solidFill>
                            <a:srgbClr val="FFFFFF"/>
                          </a:solidFill>
                          <a:sym typeface="Helvetica Neue"/>
                        </a:rPr>
                        <a:t>A</a:t>
                      </a:r>
                    </a:p>
                  </a:txBody>
                  <a:tcPr marL="50800" marR="50800" marT="50800" marB="50800" anchor="ctr" horzOverflow="overflow"/>
                </a:tc>
                <a:tc>
                  <a:txBody>
                    <a:bodyPr/>
                    <a:lstStyle/>
                    <a:p>
                      <a:pPr defTabSz="914400">
                        <a:defRPr sz="1800"/>
                      </a:pPr>
                      <a:r>
                        <a:rPr sz="2200">
                          <a:sym typeface="Helvetica Neue"/>
                        </a:rPr>
                        <a:t>2/4.47</a:t>
                      </a:r>
                    </a:p>
                  </a:txBody>
                  <a:tcPr marL="50800" marR="50800" marT="50800" marB="50800" anchor="ctr" horzOverflow="overflow"/>
                </a:tc>
                <a:tc>
                  <a:txBody>
                    <a:bodyPr/>
                    <a:lstStyle/>
                    <a:p>
                      <a:pPr defTabSz="914400">
                        <a:defRPr sz="1800"/>
                      </a:pPr>
                      <a:r>
                        <a:rPr sz="2200">
                          <a:sym typeface="Helvetica Neue"/>
                        </a:rPr>
                        <a:t>4/4.47</a:t>
                      </a:r>
                    </a:p>
                  </a:txBody>
                  <a:tcPr marL="50800" marR="50800" marT="50800" marB="50800" anchor="ctr" horzOverflow="overflow"/>
                </a:tc>
                <a:extLst>
                  <a:ext uri="{0D108BD9-81ED-4DB2-BD59-A6C34878D82A}">
                    <a16:rowId xmlns:a16="http://schemas.microsoft.com/office/drawing/2014/main" val="10001"/>
                  </a:ext>
                </a:extLst>
              </a:tr>
              <a:tr h="1099816">
                <a:tc>
                  <a:txBody>
                    <a:bodyPr/>
                    <a:lstStyle/>
                    <a:p>
                      <a:pPr defTabSz="914400">
                        <a:defRPr sz="1800" b="0">
                          <a:solidFill>
                            <a:srgbClr val="000000"/>
                          </a:solidFill>
                        </a:defRPr>
                      </a:pPr>
                      <a:r>
                        <a:rPr sz="2200" b="1">
                          <a:solidFill>
                            <a:srgbClr val="FFFFFF"/>
                          </a:solidFill>
                          <a:sym typeface="Helvetica Neue"/>
                        </a:rPr>
                        <a:t>B</a:t>
                      </a:r>
                    </a:p>
                  </a:txBody>
                  <a:tcPr marL="50800" marR="50800" marT="50800" marB="50800" anchor="ctr" horzOverflow="overflow"/>
                </a:tc>
                <a:tc>
                  <a:txBody>
                    <a:bodyPr/>
                    <a:lstStyle/>
                    <a:p>
                      <a:pPr defTabSz="914400">
                        <a:defRPr sz="1800"/>
                      </a:pPr>
                      <a:r>
                        <a:rPr sz="2200">
                          <a:sym typeface="Helvetica Neue"/>
                        </a:rPr>
                        <a:t>10/18.02</a:t>
                      </a:r>
                    </a:p>
                  </a:txBody>
                  <a:tcPr marL="50800" marR="50800" marT="50800" marB="50800" anchor="ctr" horzOverflow="overflow"/>
                </a:tc>
                <a:tc>
                  <a:txBody>
                    <a:bodyPr/>
                    <a:lstStyle/>
                    <a:p>
                      <a:pPr defTabSz="914400">
                        <a:defRPr sz="1800"/>
                      </a:pPr>
                      <a:r>
                        <a:rPr sz="2200">
                          <a:sym typeface="Helvetica Neue"/>
                        </a:rPr>
                        <a:t>15/18.02</a:t>
                      </a:r>
                    </a:p>
                  </a:txBody>
                  <a:tcPr marL="50800" marR="50800" marT="50800" marB="50800" anchor="ctr" horzOverflow="overflow"/>
                </a:tc>
                <a:extLst>
                  <a:ext uri="{0D108BD9-81ED-4DB2-BD59-A6C34878D82A}">
                    <a16:rowId xmlns:a16="http://schemas.microsoft.com/office/drawing/2014/main" val="10002"/>
                  </a:ext>
                </a:extLst>
              </a:tr>
              <a:tr h="1099816">
                <a:tc>
                  <a:txBody>
                    <a:bodyPr/>
                    <a:lstStyle/>
                    <a:p>
                      <a:pPr defTabSz="914400">
                        <a:defRPr sz="1800" b="0">
                          <a:solidFill>
                            <a:srgbClr val="000000"/>
                          </a:solidFill>
                        </a:defRPr>
                      </a:pPr>
                      <a:r>
                        <a:rPr sz="2200" b="1">
                          <a:solidFill>
                            <a:srgbClr val="FFFFFF"/>
                          </a:solidFill>
                          <a:sym typeface="Helvetica Neue"/>
                        </a:rPr>
                        <a:t>C</a:t>
                      </a:r>
                    </a:p>
                  </a:txBody>
                  <a:tcPr marL="50800" marR="50800" marT="50800" marB="50800" anchor="ctr" horzOverflow="overflow"/>
                </a:tc>
                <a:tc>
                  <a:txBody>
                    <a:bodyPr/>
                    <a:lstStyle/>
                    <a:p>
                      <a:pPr defTabSz="914400">
                        <a:defRPr sz="1800"/>
                      </a:pPr>
                      <a:r>
                        <a:rPr sz="2200">
                          <a:sym typeface="Helvetica Neue"/>
                        </a:rPr>
                        <a:t>14/17.2</a:t>
                      </a:r>
                    </a:p>
                  </a:txBody>
                  <a:tcPr marL="50800" marR="50800" marT="50800" marB="50800" anchor="ctr" horzOverflow="overflow"/>
                </a:tc>
                <a:tc>
                  <a:txBody>
                    <a:bodyPr/>
                    <a:lstStyle/>
                    <a:p>
                      <a:pPr defTabSz="914400">
                        <a:defRPr sz="1800"/>
                      </a:pPr>
                      <a:r>
                        <a:rPr sz="2200">
                          <a:sym typeface="Helvetica Neue"/>
                        </a:rPr>
                        <a:t>10/17.2</a:t>
                      </a:r>
                    </a:p>
                  </a:txBody>
                  <a:tcPr marL="50800" marR="50800" marT="50800" marB="50800" anchor="ctr" horzOverflow="overflow"/>
                </a:tc>
                <a:extLst>
                  <a:ext uri="{0D108BD9-81ED-4DB2-BD59-A6C34878D82A}">
                    <a16:rowId xmlns:a16="http://schemas.microsoft.com/office/drawing/2014/main" val="10003"/>
                  </a:ext>
                </a:extLst>
              </a:tr>
            </a:tbl>
          </a:graphicData>
        </a:graphic>
      </p:graphicFrame>
      <p:graphicFrame>
        <p:nvGraphicFramePr>
          <p:cNvPr id="409" name="Table"/>
          <p:cNvGraphicFramePr/>
          <p:nvPr/>
        </p:nvGraphicFramePr>
        <p:xfrm>
          <a:off x="5278506" y="2937838"/>
          <a:ext cx="1363228" cy="4399264"/>
        </p:xfrm>
        <a:graphic>
          <a:graphicData uri="http://schemas.openxmlformats.org/drawingml/2006/table">
            <a:tbl>
              <a:tblPr firstRow="1">
                <a:tableStyleId>{33BA23B1-9221-436E-865A-0063620EA4FD}</a:tableStyleId>
              </a:tblPr>
              <a:tblGrid>
                <a:gridCol w="1363228">
                  <a:extLst>
                    <a:ext uri="{9D8B030D-6E8A-4147-A177-3AD203B41FA5}">
                      <a16:colId xmlns:a16="http://schemas.microsoft.com/office/drawing/2014/main" val="20000"/>
                    </a:ext>
                  </a:extLst>
                </a:gridCol>
              </a:tblGrid>
              <a:tr h="1099816">
                <a:tc>
                  <a:txBody>
                    <a:bodyPr/>
                    <a:lstStyle/>
                    <a:p>
                      <a:pPr defTabSz="914400">
                        <a:defRPr sz="1800" b="0">
                          <a:solidFill>
                            <a:srgbClr val="000000"/>
                          </a:solidFill>
                        </a:defRPr>
                      </a:pPr>
                      <a:r>
                        <a:rPr sz="2200" b="1">
                          <a:solidFill>
                            <a:srgbClr val="FFFFFF"/>
                          </a:solidFill>
                          <a:sym typeface="Helvetica Neue"/>
                        </a:rPr>
                        <a:t>||u||</a:t>
                      </a:r>
                    </a:p>
                  </a:txBody>
                  <a:tcPr marL="50800" marR="50800" marT="50800" marB="50800" anchor="ctr" horzOverflow="overflow"/>
                </a:tc>
                <a:extLst>
                  <a:ext uri="{0D108BD9-81ED-4DB2-BD59-A6C34878D82A}">
                    <a16:rowId xmlns:a16="http://schemas.microsoft.com/office/drawing/2014/main" val="10000"/>
                  </a:ext>
                </a:extLst>
              </a:tr>
              <a:tr h="1099816">
                <a:tc>
                  <a:txBody>
                    <a:bodyPr/>
                    <a:lstStyle/>
                    <a:p>
                      <a:pPr defTabSz="914400">
                        <a:defRPr sz="1800"/>
                      </a:pPr>
                      <a:r>
                        <a:rPr sz="2200">
                          <a:sym typeface="Helvetica Neue"/>
                        </a:rPr>
                        <a:t>4.47</a:t>
                      </a:r>
                    </a:p>
                  </a:txBody>
                  <a:tcPr marL="50800" marR="50800" marT="50800" marB="50800" anchor="ctr" horzOverflow="overflow"/>
                </a:tc>
                <a:extLst>
                  <a:ext uri="{0D108BD9-81ED-4DB2-BD59-A6C34878D82A}">
                    <a16:rowId xmlns:a16="http://schemas.microsoft.com/office/drawing/2014/main" val="10001"/>
                  </a:ext>
                </a:extLst>
              </a:tr>
              <a:tr h="1099816">
                <a:tc>
                  <a:txBody>
                    <a:bodyPr/>
                    <a:lstStyle/>
                    <a:p>
                      <a:pPr defTabSz="914400">
                        <a:defRPr sz="1800"/>
                      </a:pPr>
                      <a:r>
                        <a:rPr sz="2200">
                          <a:sym typeface="Helvetica Neue"/>
                        </a:rPr>
                        <a:t>18.02</a:t>
                      </a:r>
                    </a:p>
                  </a:txBody>
                  <a:tcPr marL="50800" marR="50800" marT="50800" marB="50800" anchor="ctr" horzOverflow="overflow"/>
                </a:tc>
                <a:extLst>
                  <a:ext uri="{0D108BD9-81ED-4DB2-BD59-A6C34878D82A}">
                    <a16:rowId xmlns:a16="http://schemas.microsoft.com/office/drawing/2014/main" val="10002"/>
                  </a:ext>
                </a:extLst>
              </a:tr>
              <a:tr h="1099816">
                <a:tc>
                  <a:txBody>
                    <a:bodyPr/>
                    <a:lstStyle/>
                    <a:p>
                      <a:pPr defTabSz="914400">
                        <a:defRPr sz="1800"/>
                      </a:pPr>
                      <a:r>
                        <a:rPr sz="2200">
                          <a:sym typeface="Helvetica Neue"/>
                        </a:rPr>
                        <a:t>17.20</a:t>
                      </a:r>
                    </a:p>
                  </a:txBody>
                  <a:tcPr marL="50800" marR="50800" marT="50800" marB="50800" anchor="ctr" horzOverflow="overflow"/>
                </a:tc>
                <a:extLst>
                  <a:ext uri="{0D108BD9-81ED-4DB2-BD59-A6C34878D82A}">
                    <a16:rowId xmlns:a16="http://schemas.microsoft.com/office/drawing/2014/main" val="10003"/>
                  </a:ext>
                </a:extLst>
              </a:tr>
            </a:tbl>
          </a:graphicData>
        </a:graphic>
      </p:graphicFrame>
      <p:pic>
        <p:nvPicPr>
          <p:cNvPr id="410" name="Image" descr="Image"/>
          <p:cNvPicPr>
            <a:picLocks noChangeAspect="1"/>
          </p:cNvPicPr>
          <p:nvPr/>
        </p:nvPicPr>
        <p:blipFill>
          <a:blip r:embed="rId2"/>
          <a:stretch>
            <a:fillRect/>
          </a:stretch>
        </p:blipFill>
        <p:spPr>
          <a:xfrm>
            <a:off x="7618334" y="4512238"/>
            <a:ext cx="3837822" cy="1250466"/>
          </a:xfrm>
          <a:prstGeom prst="rect">
            <a:avLst/>
          </a:prstGeom>
          <a:ln w="12700">
            <a:miter lim="400000"/>
          </a:ln>
        </p:spPr>
      </p:pic>
      <p:sp>
        <p:nvSpPr>
          <p:cNvPr id="411" name="Divide each vector by its L2 length"/>
          <p:cNvSpPr txBox="1"/>
          <p:nvPr/>
        </p:nvSpPr>
        <p:spPr>
          <a:xfrm>
            <a:off x="1548480" y="8105318"/>
            <a:ext cx="9173934" cy="14671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b="0">
                <a:latin typeface="Chalkduster"/>
                <a:ea typeface="Chalkduster"/>
                <a:cs typeface="Chalkduster"/>
                <a:sym typeface="Chalkduster"/>
              </a:defRPr>
            </a:lvl1pPr>
          </a:lstStyle>
          <a:p>
            <a:r>
              <a:t>Divide each vector by its L2 length</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3" name="Vector comparisons"/>
          <p:cNvSpPr txBox="1">
            <a:spLocks noGrp="1"/>
          </p:cNvSpPr>
          <p:nvPr>
            <p:ph type="title"/>
          </p:nvPr>
        </p:nvSpPr>
        <p:spPr>
          <a:prstGeom prst="rect">
            <a:avLst/>
          </a:prstGeom>
        </p:spPr>
        <p:txBody>
          <a:bodyPr/>
          <a:lstStyle/>
          <a:p>
            <a:r>
              <a:t>Vector comparisons</a:t>
            </a:r>
          </a:p>
        </p:txBody>
      </p:sp>
      <p:graphicFrame>
        <p:nvGraphicFramePr>
          <p:cNvPr id="414" name="Table"/>
          <p:cNvGraphicFramePr/>
          <p:nvPr/>
        </p:nvGraphicFramePr>
        <p:xfrm>
          <a:off x="1019567" y="2937838"/>
          <a:ext cx="4089684" cy="4399264"/>
        </p:xfrm>
        <a:graphic>
          <a:graphicData uri="http://schemas.openxmlformats.org/drawingml/2006/table">
            <a:tbl>
              <a:tblPr firstRow="1" firstCol="1">
                <a:tableStyleId>{33BA23B1-9221-436E-865A-0063620EA4FD}</a:tableStyleId>
              </a:tblPr>
              <a:tblGrid>
                <a:gridCol w="1363228">
                  <a:extLst>
                    <a:ext uri="{9D8B030D-6E8A-4147-A177-3AD203B41FA5}">
                      <a16:colId xmlns:a16="http://schemas.microsoft.com/office/drawing/2014/main" val="20000"/>
                    </a:ext>
                  </a:extLst>
                </a:gridCol>
                <a:gridCol w="1363228">
                  <a:extLst>
                    <a:ext uri="{9D8B030D-6E8A-4147-A177-3AD203B41FA5}">
                      <a16:colId xmlns:a16="http://schemas.microsoft.com/office/drawing/2014/main" val="20001"/>
                    </a:ext>
                  </a:extLst>
                </a:gridCol>
                <a:gridCol w="1363228">
                  <a:extLst>
                    <a:ext uri="{9D8B030D-6E8A-4147-A177-3AD203B41FA5}">
                      <a16:colId xmlns:a16="http://schemas.microsoft.com/office/drawing/2014/main" val="20002"/>
                    </a:ext>
                  </a:extLst>
                </a:gridCol>
              </a:tblGrid>
              <a:tr h="1099816">
                <a:tc>
                  <a:txBody>
                    <a:bodyPr/>
                    <a:lstStyle/>
                    <a:p>
                      <a:pPr defTabSz="914400">
                        <a:defRPr sz="2200">
                          <a:sym typeface="Helvetica Neue"/>
                        </a:defRPr>
                      </a:pPr>
                      <a:endParaRPr/>
                    </a:p>
                  </a:txBody>
                  <a:tcPr marL="50800" marR="50800" marT="50800" marB="50800" anchor="ctr" horzOverflow="overflow"/>
                </a:tc>
                <a:tc>
                  <a:txBody>
                    <a:bodyPr/>
                    <a:lstStyle/>
                    <a:p>
                      <a:pPr defTabSz="914400">
                        <a:defRPr sz="2200">
                          <a:sym typeface="Helvetica Neue"/>
                        </a:defRPr>
                      </a:pPr>
                      <a:r>
                        <a:t>doc</a:t>
                      </a:r>
                      <a:r>
                        <a:rPr baseline="-5999"/>
                        <a:t>X</a:t>
                      </a:r>
                    </a:p>
                  </a:txBody>
                  <a:tcPr marL="50800" marR="50800" marT="50800" marB="50800" anchor="ctr" horzOverflow="overflow"/>
                </a:tc>
                <a:tc>
                  <a:txBody>
                    <a:bodyPr/>
                    <a:lstStyle/>
                    <a:p>
                      <a:pPr defTabSz="914400">
                        <a:defRPr sz="2200">
                          <a:sym typeface="Helvetica Neue"/>
                        </a:defRPr>
                      </a:pPr>
                      <a:r>
                        <a:t>doc</a:t>
                      </a:r>
                      <a:r>
                        <a:rPr baseline="-5999"/>
                        <a:t>Y</a:t>
                      </a:r>
                    </a:p>
                  </a:txBody>
                  <a:tcPr marL="50800" marR="50800" marT="50800" marB="50800" anchor="ctr" horzOverflow="overflow"/>
                </a:tc>
                <a:extLst>
                  <a:ext uri="{0D108BD9-81ED-4DB2-BD59-A6C34878D82A}">
                    <a16:rowId xmlns:a16="http://schemas.microsoft.com/office/drawing/2014/main" val="10000"/>
                  </a:ext>
                </a:extLst>
              </a:tr>
              <a:tr h="1099816">
                <a:tc>
                  <a:txBody>
                    <a:bodyPr/>
                    <a:lstStyle/>
                    <a:p>
                      <a:pPr defTabSz="914400">
                        <a:defRPr sz="1800" b="0">
                          <a:solidFill>
                            <a:srgbClr val="000000"/>
                          </a:solidFill>
                        </a:defRPr>
                      </a:pPr>
                      <a:r>
                        <a:rPr sz="2200" b="1">
                          <a:solidFill>
                            <a:srgbClr val="FFFFFF"/>
                          </a:solidFill>
                          <a:sym typeface="Helvetica Neue"/>
                        </a:rPr>
                        <a:t>A</a:t>
                      </a:r>
                    </a:p>
                  </a:txBody>
                  <a:tcPr marL="50800" marR="50800" marT="50800" marB="50800" anchor="ctr" horzOverflow="overflow"/>
                </a:tc>
                <a:tc>
                  <a:txBody>
                    <a:bodyPr/>
                    <a:lstStyle/>
                    <a:p>
                      <a:pPr defTabSz="914400">
                        <a:defRPr sz="1800"/>
                      </a:pPr>
                      <a:r>
                        <a:rPr sz="2200">
                          <a:sym typeface="Helvetica Neue"/>
                        </a:rPr>
                        <a:t>2</a:t>
                      </a:r>
                    </a:p>
                  </a:txBody>
                  <a:tcPr marL="50800" marR="50800" marT="50800" marB="50800" anchor="ctr" horzOverflow="overflow"/>
                </a:tc>
                <a:tc>
                  <a:txBody>
                    <a:bodyPr/>
                    <a:lstStyle/>
                    <a:p>
                      <a:pPr defTabSz="914400">
                        <a:defRPr sz="1800"/>
                      </a:pPr>
                      <a:r>
                        <a:rPr sz="2200">
                          <a:sym typeface="Helvetica Neue"/>
                        </a:rPr>
                        <a:t>4</a:t>
                      </a:r>
                    </a:p>
                  </a:txBody>
                  <a:tcPr marL="50800" marR="50800" marT="50800" marB="50800" anchor="ctr" horzOverflow="overflow"/>
                </a:tc>
                <a:extLst>
                  <a:ext uri="{0D108BD9-81ED-4DB2-BD59-A6C34878D82A}">
                    <a16:rowId xmlns:a16="http://schemas.microsoft.com/office/drawing/2014/main" val="10001"/>
                  </a:ext>
                </a:extLst>
              </a:tr>
              <a:tr h="1099816">
                <a:tc>
                  <a:txBody>
                    <a:bodyPr/>
                    <a:lstStyle/>
                    <a:p>
                      <a:pPr defTabSz="914400">
                        <a:defRPr sz="1800" b="0">
                          <a:solidFill>
                            <a:srgbClr val="000000"/>
                          </a:solidFill>
                        </a:defRPr>
                      </a:pPr>
                      <a:r>
                        <a:rPr sz="2200" b="1">
                          <a:solidFill>
                            <a:srgbClr val="FFFFFF"/>
                          </a:solidFill>
                          <a:sym typeface="Helvetica Neue"/>
                        </a:rPr>
                        <a:t>B</a:t>
                      </a:r>
                    </a:p>
                  </a:txBody>
                  <a:tcPr marL="50800" marR="50800" marT="50800" marB="50800" anchor="ctr" horzOverflow="overflow"/>
                </a:tc>
                <a:tc>
                  <a:txBody>
                    <a:bodyPr/>
                    <a:lstStyle/>
                    <a:p>
                      <a:pPr defTabSz="914400">
                        <a:defRPr sz="1800"/>
                      </a:pPr>
                      <a:r>
                        <a:rPr sz="2200">
                          <a:sym typeface="Helvetica Neue"/>
                        </a:rPr>
                        <a:t>10</a:t>
                      </a:r>
                    </a:p>
                  </a:txBody>
                  <a:tcPr marL="50800" marR="50800" marT="50800" marB="50800" anchor="ctr" horzOverflow="overflow"/>
                </a:tc>
                <a:tc>
                  <a:txBody>
                    <a:bodyPr/>
                    <a:lstStyle/>
                    <a:p>
                      <a:pPr defTabSz="914400">
                        <a:defRPr sz="1800"/>
                      </a:pPr>
                      <a:r>
                        <a:rPr sz="2200">
                          <a:sym typeface="Helvetica Neue"/>
                        </a:rPr>
                        <a:t>15</a:t>
                      </a:r>
                    </a:p>
                  </a:txBody>
                  <a:tcPr marL="50800" marR="50800" marT="50800" marB="50800" anchor="ctr" horzOverflow="overflow"/>
                </a:tc>
                <a:extLst>
                  <a:ext uri="{0D108BD9-81ED-4DB2-BD59-A6C34878D82A}">
                    <a16:rowId xmlns:a16="http://schemas.microsoft.com/office/drawing/2014/main" val="10002"/>
                  </a:ext>
                </a:extLst>
              </a:tr>
              <a:tr h="1099816">
                <a:tc>
                  <a:txBody>
                    <a:bodyPr/>
                    <a:lstStyle/>
                    <a:p>
                      <a:pPr defTabSz="914400">
                        <a:defRPr sz="1800" b="0">
                          <a:solidFill>
                            <a:srgbClr val="000000"/>
                          </a:solidFill>
                        </a:defRPr>
                      </a:pPr>
                      <a:r>
                        <a:rPr sz="2200" b="1">
                          <a:solidFill>
                            <a:srgbClr val="FFFFFF"/>
                          </a:solidFill>
                          <a:sym typeface="Helvetica Neue"/>
                        </a:rPr>
                        <a:t>C</a:t>
                      </a:r>
                    </a:p>
                  </a:txBody>
                  <a:tcPr marL="50800" marR="50800" marT="50800" marB="50800" anchor="ctr" horzOverflow="overflow"/>
                </a:tc>
                <a:tc>
                  <a:txBody>
                    <a:bodyPr/>
                    <a:lstStyle/>
                    <a:p>
                      <a:pPr defTabSz="914400">
                        <a:defRPr sz="1800"/>
                      </a:pPr>
                      <a:r>
                        <a:rPr sz="2200">
                          <a:sym typeface="Helvetica Neue"/>
                        </a:rPr>
                        <a:t>14</a:t>
                      </a:r>
                    </a:p>
                  </a:txBody>
                  <a:tcPr marL="50800" marR="50800" marT="50800" marB="50800" anchor="ctr" horzOverflow="overflow"/>
                </a:tc>
                <a:tc>
                  <a:txBody>
                    <a:bodyPr/>
                    <a:lstStyle/>
                    <a:p>
                      <a:pPr defTabSz="914400">
                        <a:defRPr sz="1800"/>
                      </a:pPr>
                      <a:r>
                        <a:rPr sz="2200">
                          <a:sym typeface="Helvetica Neue"/>
                        </a:rPr>
                        <a:t>10</a:t>
                      </a:r>
                    </a:p>
                  </a:txBody>
                  <a:tcPr marL="50800" marR="50800" marT="50800" marB="50800" anchor="ctr" horzOverflow="overflow"/>
                </a:tc>
                <a:extLst>
                  <a:ext uri="{0D108BD9-81ED-4DB2-BD59-A6C34878D82A}">
                    <a16:rowId xmlns:a16="http://schemas.microsoft.com/office/drawing/2014/main" val="10003"/>
                  </a:ext>
                </a:extLst>
              </a:tr>
            </a:tbl>
          </a:graphicData>
        </a:graphic>
      </p:graphicFrame>
      <p:graphicFrame>
        <p:nvGraphicFramePr>
          <p:cNvPr id="415" name="Scatter Chart"/>
          <p:cNvGraphicFramePr/>
          <p:nvPr/>
        </p:nvGraphicFramePr>
        <p:xfrm>
          <a:off x="5822341" y="2695015"/>
          <a:ext cx="6445070" cy="673708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Vector L2 (length) Normalization"/>
          <p:cNvSpPr txBox="1">
            <a:spLocks noGrp="1"/>
          </p:cNvSpPr>
          <p:nvPr>
            <p:ph type="title"/>
          </p:nvPr>
        </p:nvSpPr>
        <p:spPr>
          <a:prstGeom prst="rect">
            <a:avLst/>
          </a:prstGeom>
        </p:spPr>
        <p:txBody>
          <a:bodyPr/>
          <a:lstStyle>
            <a:lvl1pPr defTabSz="490727">
              <a:defRPr sz="6719"/>
            </a:lvl1pPr>
          </a:lstStyle>
          <a:p>
            <a:r>
              <a:t>Vector L2 (length) Normalization</a:t>
            </a:r>
          </a:p>
        </p:txBody>
      </p:sp>
      <p:graphicFrame>
        <p:nvGraphicFramePr>
          <p:cNvPr id="420" name="Table"/>
          <p:cNvGraphicFramePr/>
          <p:nvPr/>
        </p:nvGraphicFramePr>
        <p:xfrm>
          <a:off x="1019567" y="2937838"/>
          <a:ext cx="4089684" cy="4399264"/>
        </p:xfrm>
        <a:graphic>
          <a:graphicData uri="http://schemas.openxmlformats.org/drawingml/2006/table">
            <a:tbl>
              <a:tblPr firstRow="1" firstCol="1">
                <a:tableStyleId>{33BA23B1-9221-436E-865A-0063620EA4FD}</a:tableStyleId>
              </a:tblPr>
              <a:tblGrid>
                <a:gridCol w="1363228">
                  <a:extLst>
                    <a:ext uri="{9D8B030D-6E8A-4147-A177-3AD203B41FA5}">
                      <a16:colId xmlns:a16="http://schemas.microsoft.com/office/drawing/2014/main" val="20000"/>
                    </a:ext>
                  </a:extLst>
                </a:gridCol>
                <a:gridCol w="1363228">
                  <a:extLst>
                    <a:ext uri="{9D8B030D-6E8A-4147-A177-3AD203B41FA5}">
                      <a16:colId xmlns:a16="http://schemas.microsoft.com/office/drawing/2014/main" val="20001"/>
                    </a:ext>
                  </a:extLst>
                </a:gridCol>
                <a:gridCol w="1363228">
                  <a:extLst>
                    <a:ext uri="{9D8B030D-6E8A-4147-A177-3AD203B41FA5}">
                      <a16:colId xmlns:a16="http://schemas.microsoft.com/office/drawing/2014/main" val="20002"/>
                    </a:ext>
                  </a:extLst>
                </a:gridCol>
              </a:tblGrid>
              <a:tr h="1099816">
                <a:tc>
                  <a:txBody>
                    <a:bodyPr/>
                    <a:lstStyle/>
                    <a:p>
                      <a:pPr defTabSz="914400">
                        <a:defRPr sz="2200">
                          <a:sym typeface="Helvetica Neue"/>
                        </a:defRPr>
                      </a:pPr>
                      <a:endParaRPr/>
                    </a:p>
                  </a:txBody>
                  <a:tcPr marL="50800" marR="50800" marT="50800" marB="50800" anchor="ctr" horzOverflow="overflow"/>
                </a:tc>
                <a:tc>
                  <a:txBody>
                    <a:bodyPr/>
                    <a:lstStyle/>
                    <a:p>
                      <a:pPr defTabSz="914400">
                        <a:defRPr sz="2200">
                          <a:sym typeface="Helvetica Neue"/>
                        </a:defRPr>
                      </a:pPr>
                      <a:r>
                        <a:t>doc</a:t>
                      </a:r>
                      <a:r>
                        <a:rPr baseline="-5999"/>
                        <a:t>X</a:t>
                      </a:r>
                    </a:p>
                  </a:txBody>
                  <a:tcPr marL="50800" marR="50800" marT="50800" marB="50800" anchor="ctr" horzOverflow="overflow"/>
                </a:tc>
                <a:tc>
                  <a:txBody>
                    <a:bodyPr/>
                    <a:lstStyle/>
                    <a:p>
                      <a:pPr defTabSz="914400">
                        <a:defRPr sz="2200">
                          <a:sym typeface="Helvetica Neue"/>
                        </a:defRPr>
                      </a:pPr>
                      <a:r>
                        <a:t>doc</a:t>
                      </a:r>
                      <a:r>
                        <a:rPr baseline="-5999"/>
                        <a:t>Y</a:t>
                      </a:r>
                    </a:p>
                  </a:txBody>
                  <a:tcPr marL="50800" marR="50800" marT="50800" marB="50800" anchor="ctr" horzOverflow="overflow"/>
                </a:tc>
                <a:extLst>
                  <a:ext uri="{0D108BD9-81ED-4DB2-BD59-A6C34878D82A}">
                    <a16:rowId xmlns:a16="http://schemas.microsoft.com/office/drawing/2014/main" val="10000"/>
                  </a:ext>
                </a:extLst>
              </a:tr>
              <a:tr h="1099816">
                <a:tc>
                  <a:txBody>
                    <a:bodyPr/>
                    <a:lstStyle/>
                    <a:p>
                      <a:pPr defTabSz="914400">
                        <a:defRPr sz="1800" b="0">
                          <a:solidFill>
                            <a:srgbClr val="000000"/>
                          </a:solidFill>
                        </a:defRPr>
                      </a:pPr>
                      <a:r>
                        <a:rPr sz="2200" b="1">
                          <a:solidFill>
                            <a:srgbClr val="FFFFFF"/>
                          </a:solidFill>
                          <a:sym typeface="Helvetica Neue"/>
                        </a:rPr>
                        <a:t>Ȧ</a:t>
                      </a:r>
                    </a:p>
                  </a:txBody>
                  <a:tcPr marL="50800" marR="50800" marT="50800" marB="50800" anchor="ctr" horzOverflow="overflow"/>
                </a:tc>
                <a:tc>
                  <a:txBody>
                    <a:bodyPr/>
                    <a:lstStyle/>
                    <a:p>
                      <a:pPr defTabSz="914400">
                        <a:defRPr sz="1800"/>
                      </a:pPr>
                      <a:r>
                        <a:rPr sz="2200">
                          <a:sym typeface="Helvetica Neue"/>
                        </a:rPr>
                        <a:t>0.45</a:t>
                      </a:r>
                    </a:p>
                  </a:txBody>
                  <a:tcPr marL="50800" marR="50800" marT="50800" marB="50800" anchor="ctr" horzOverflow="overflow"/>
                </a:tc>
                <a:tc>
                  <a:txBody>
                    <a:bodyPr/>
                    <a:lstStyle/>
                    <a:p>
                      <a:pPr defTabSz="914400">
                        <a:defRPr sz="1800"/>
                      </a:pPr>
                      <a:r>
                        <a:rPr sz="2200">
                          <a:sym typeface="Helvetica Neue"/>
                        </a:rPr>
                        <a:t>0.89</a:t>
                      </a:r>
                    </a:p>
                  </a:txBody>
                  <a:tcPr marL="50800" marR="50800" marT="50800" marB="50800" anchor="ctr" horzOverflow="overflow"/>
                </a:tc>
                <a:extLst>
                  <a:ext uri="{0D108BD9-81ED-4DB2-BD59-A6C34878D82A}">
                    <a16:rowId xmlns:a16="http://schemas.microsoft.com/office/drawing/2014/main" val="10001"/>
                  </a:ext>
                </a:extLst>
              </a:tr>
              <a:tr h="1099816">
                <a:tc>
                  <a:txBody>
                    <a:bodyPr/>
                    <a:lstStyle/>
                    <a:p>
                      <a:pPr defTabSz="914400">
                        <a:defRPr sz="1800" b="0">
                          <a:solidFill>
                            <a:srgbClr val="000000"/>
                          </a:solidFill>
                        </a:defRPr>
                      </a:pPr>
                      <a:r>
                        <a:rPr sz="2200" b="1">
                          <a:solidFill>
                            <a:srgbClr val="FFFFFF"/>
                          </a:solidFill>
                          <a:sym typeface="Helvetica Neue"/>
                        </a:rPr>
                        <a:t>Ḃ</a:t>
                      </a:r>
                    </a:p>
                  </a:txBody>
                  <a:tcPr marL="50800" marR="50800" marT="50800" marB="50800" anchor="ctr" horzOverflow="overflow"/>
                </a:tc>
                <a:tc>
                  <a:txBody>
                    <a:bodyPr/>
                    <a:lstStyle/>
                    <a:p>
                      <a:pPr defTabSz="914400">
                        <a:defRPr sz="1800"/>
                      </a:pPr>
                      <a:r>
                        <a:rPr sz="2200">
                          <a:sym typeface="Helvetica Neue"/>
                        </a:rPr>
                        <a:t>0.55</a:t>
                      </a:r>
                    </a:p>
                  </a:txBody>
                  <a:tcPr marL="50800" marR="50800" marT="50800" marB="50800" anchor="ctr" horzOverflow="overflow"/>
                </a:tc>
                <a:tc>
                  <a:txBody>
                    <a:bodyPr/>
                    <a:lstStyle/>
                    <a:p>
                      <a:pPr defTabSz="914400">
                        <a:defRPr sz="1800"/>
                      </a:pPr>
                      <a:r>
                        <a:rPr sz="2200">
                          <a:sym typeface="Helvetica Neue"/>
                        </a:rPr>
                        <a:t>0.83</a:t>
                      </a:r>
                    </a:p>
                  </a:txBody>
                  <a:tcPr marL="50800" marR="50800" marT="50800" marB="50800" anchor="ctr" horzOverflow="overflow"/>
                </a:tc>
                <a:extLst>
                  <a:ext uri="{0D108BD9-81ED-4DB2-BD59-A6C34878D82A}">
                    <a16:rowId xmlns:a16="http://schemas.microsoft.com/office/drawing/2014/main" val="10002"/>
                  </a:ext>
                </a:extLst>
              </a:tr>
              <a:tr h="1099816">
                <a:tc>
                  <a:txBody>
                    <a:bodyPr/>
                    <a:lstStyle/>
                    <a:p>
                      <a:pPr defTabSz="914400">
                        <a:defRPr sz="1800" b="0">
                          <a:solidFill>
                            <a:srgbClr val="000000"/>
                          </a:solidFill>
                        </a:defRPr>
                      </a:pPr>
                      <a:r>
                        <a:rPr sz="2200" b="1">
                          <a:solidFill>
                            <a:srgbClr val="FFFFFF"/>
                          </a:solidFill>
                          <a:sym typeface="Helvetica Neue"/>
                        </a:rPr>
                        <a:t>Ċ</a:t>
                      </a:r>
                    </a:p>
                  </a:txBody>
                  <a:tcPr marL="50800" marR="50800" marT="50800" marB="50800" anchor="ctr" horzOverflow="overflow"/>
                </a:tc>
                <a:tc>
                  <a:txBody>
                    <a:bodyPr/>
                    <a:lstStyle/>
                    <a:p>
                      <a:pPr defTabSz="914400">
                        <a:defRPr sz="1800"/>
                      </a:pPr>
                      <a:r>
                        <a:rPr sz="2200">
                          <a:sym typeface="Helvetica Neue"/>
                        </a:rPr>
                        <a:t>0.81</a:t>
                      </a:r>
                    </a:p>
                  </a:txBody>
                  <a:tcPr marL="50800" marR="50800" marT="50800" marB="50800" anchor="ctr" horzOverflow="overflow"/>
                </a:tc>
                <a:tc>
                  <a:txBody>
                    <a:bodyPr/>
                    <a:lstStyle/>
                    <a:p>
                      <a:pPr defTabSz="914400">
                        <a:defRPr sz="1800"/>
                      </a:pPr>
                      <a:r>
                        <a:rPr sz="2200">
                          <a:sym typeface="Helvetica Neue"/>
                        </a:rPr>
                        <a:t>0.58</a:t>
                      </a:r>
                    </a:p>
                  </a:txBody>
                  <a:tcPr marL="50800" marR="50800" marT="50800" marB="50800" anchor="ctr" horzOverflow="overflow"/>
                </a:tc>
                <a:extLst>
                  <a:ext uri="{0D108BD9-81ED-4DB2-BD59-A6C34878D82A}">
                    <a16:rowId xmlns:a16="http://schemas.microsoft.com/office/drawing/2014/main" val="10003"/>
                  </a:ext>
                </a:extLst>
              </a:tr>
            </a:tbl>
          </a:graphicData>
        </a:graphic>
      </p:graphicFrame>
      <p:graphicFrame>
        <p:nvGraphicFramePr>
          <p:cNvPr id="421" name="Scatter Chart"/>
          <p:cNvGraphicFramePr/>
          <p:nvPr/>
        </p:nvGraphicFramePr>
        <p:xfrm>
          <a:off x="5589321" y="2695015"/>
          <a:ext cx="6600417" cy="6737085"/>
        </p:xfrm>
        <a:graphic>
          <a:graphicData uri="http://schemas.openxmlformats.org/drawingml/2006/chart">
            <c:chart xmlns:c="http://schemas.openxmlformats.org/drawingml/2006/chart" xmlns:r="http://schemas.openxmlformats.org/officeDocument/2006/relationships" r:id="rId2"/>
          </a:graphicData>
        </a:graphic>
      </p:graphicFrame>
      <p:sp>
        <p:nvSpPr>
          <p:cNvPr id="422" name="A = Superb"/>
          <p:cNvSpPr txBox="1"/>
          <p:nvPr/>
        </p:nvSpPr>
        <p:spPr>
          <a:xfrm>
            <a:off x="8304952" y="3079495"/>
            <a:ext cx="1719987"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 = Superb</a:t>
            </a:r>
          </a:p>
        </p:txBody>
      </p:sp>
      <p:sp>
        <p:nvSpPr>
          <p:cNvPr id="423" name="B = Good"/>
          <p:cNvSpPr txBox="1"/>
          <p:nvPr/>
        </p:nvSpPr>
        <p:spPr>
          <a:xfrm>
            <a:off x="9834872" y="3659293"/>
            <a:ext cx="1471271"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B = Good</a:t>
            </a:r>
          </a:p>
        </p:txBody>
      </p:sp>
      <p:sp>
        <p:nvSpPr>
          <p:cNvPr id="424" name="C = Disappointing"/>
          <p:cNvSpPr txBox="1"/>
          <p:nvPr/>
        </p:nvSpPr>
        <p:spPr>
          <a:xfrm>
            <a:off x="10047206" y="5366646"/>
            <a:ext cx="2706625"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 = Disappointing</a:t>
            </a:r>
          </a:p>
        </p:txBody>
      </p:sp>
      <p:sp>
        <p:nvSpPr>
          <p:cNvPr id="425" name="Now Good is…"/>
          <p:cNvSpPr txBox="1"/>
          <p:nvPr/>
        </p:nvSpPr>
        <p:spPr>
          <a:xfrm>
            <a:off x="203436" y="7437187"/>
            <a:ext cx="5721948" cy="2838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b="0">
                <a:latin typeface="Chalkduster"/>
                <a:ea typeface="Chalkduster"/>
                <a:cs typeface="Chalkduster"/>
                <a:sym typeface="Chalkduster"/>
              </a:defRPr>
            </a:pPr>
            <a:r>
              <a:t>Now Good is</a:t>
            </a:r>
          </a:p>
          <a:p>
            <a:pPr>
              <a:defRPr sz="3600" b="0">
                <a:latin typeface="Chalkduster"/>
                <a:ea typeface="Chalkduster"/>
                <a:cs typeface="Chalkduster"/>
                <a:sym typeface="Chalkduster"/>
              </a:defRPr>
            </a:pPr>
            <a:r>
              <a:t>closer to Superb </a:t>
            </a:r>
          </a:p>
          <a:p>
            <a:pPr>
              <a:defRPr sz="3600" b="0">
                <a:latin typeface="Chalkduster"/>
                <a:ea typeface="Chalkduster"/>
                <a:cs typeface="Chalkduster"/>
                <a:sym typeface="Chalkduster"/>
              </a:defRPr>
            </a:pPr>
            <a:r>
              <a:t>than to Disappointing</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Cosine Distance"/>
          <p:cNvSpPr txBox="1">
            <a:spLocks noGrp="1"/>
          </p:cNvSpPr>
          <p:nvPr>
            <p:ph type="title"/>
          </p:nvPr>
        </p:nvSpPr>
        <p:spPr>
          <a:prstGeom prst="rect">
            <a:avLst/>
          </a:prstGeom>
        </p:spPr>
        <p:txBody>
          <a:bodyPr/>
          <a:lstStyle/>
          <a:p>
            <a:r>
              <a:t>Cosine Distance</a:t>
            </a:r>
          </a:p>
        </p:txBody>
      </p:sp>
      <p:graphicFrame>
        <p:nvGraphicFramePr>
          <p:cNvPr id="428" name="Scatter Chart"/>
          <p:cNvGraphicFramePr/>
          <p:nvPr/>
        </p:nvGraphicFramePr>
        <p:xfrm>
          <a:off x="5589321" y="2695015"/>
          <a:ext cx="6600417" cy="6737085"/>
        </p:xfrm>
        <a:graphic>
          <a:graphicData uri="http://schemas.openxmlformats.org/drawingml/2006/chart">
            <c:chart xmlns:c="http://schemas.openxmlformats.org/drawingml/2006/chart" xmlns:r="http://schemas.openxmlformats.org/officeDocument/2006/relationships" r:id="rId2"/>
          </a:graphicData>
        </a:graphic>
      </p:graphicFrame>
      <p:pic>
        <p:nvPicPr>
          <p:cNvPr id="429" name="Image" descr="Image"/>
          <p:cNvPicPr>
            <a:picLocks noChangeAspect="1"/>
          </p:cNvPicPr>
          <p:nvPr/>
        </p:nvPicPr>
        <p:blipFill>
          <a:blip r:embed="rId3"/>
          <a:stretch>
            <a:fillRect/>
          </a:stretch>
        </p:blipFill>
        <p:spPr>
          <a:xfrm>
            <a:off x="55405" y="2568183"/>
            <a:ext cx="5886961" cy="1863145"/>
          </a:xfrm>
          <a:prstGeom prst="rect">
            <a:avLst/>
          </a:prstGeom>
          <a:ln w="12700">
            <a:miter lim="400000"/>
          </a:ln>
        </p:spPr>
      </p:pic>
      <p:sp>
        <p:nvSpPr>
          <p:cNvPr id="430" name="A = Superb"/>
          <p:cNvSpPr txBox="1"/>
          <p:nvPr/>
        </p:nvSpPr>
        <p:spPr>
          <a:xfrm>
            <a:off x="8304952" y="3079495"/>
            <a:ext cx="1719987"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 = Superb</a:t>
            </a:r>
          </a:p>
        </p:txBody>
      </p:sp>
      <p:sp>
        <p:nvSpPr>
          <p:cNvPr id="431" name="B = Good"/>
          <p:cNvSpPr txBox="1"/>
          <p:nvPr/>
        </p:nvSpPr>
        <p:spPr>
          <a:xfrm>
            <a:off x="9834872" y="3659293"/>
            <a:ext cx="1471271"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B = Good</a:t>
            </a:r>
          </a:p>
        </p:txBody>
      </p:sp>
      <p:sp>
        <p:nvSpPr>
          <p:cNvPr id="432" name="C = Disappointing"/>
          <p:cNvSpPr txBox="1"/>
          <p:nvPr/>
        </p:nvSpPr>
        <p:spPr>
          <a:xfrm>
            <a:off x="10047206" y="5366646"/>
            <a:ext cx="2706625"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 = Disappointing</a:t>
            </a:r>
          </a:p>
        </p:txBody>
      </p:sp>
      <p:sp>
        <p:nvSpPr>
          <p:cNvPr id="433" name="Cosine does the L2…"/>
          <p:cNvSpPr txBox="1"/>
          <p:nvPr/>
        </p:nvSpPr>
        <p:spPr>
          <a:xfrm>
            <a:off x="458204" y="5730418"/>
            <a:ext cx="5081363" cy="2152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b="0">
                <a:latin typeface="Chalkduster"/>
                <a:ea typeface="Chalkduster"/>
                <a:cs typeface="Chalkduster"/>
                <a:sym typeface="Chalkduster"/>
              </a:defRPr>
            </a:pPr>
            <a:r>
              <a:t>Cosine does the L2</a:t>
            </a:r>
          </a:p>
          <a:p>
            <a:pPr>
              <a:defRPr sz="3600" b="0">
                <a:latin typeface="Chalkduster"/>
                <a:ea typeface="Chalkduster"/>
                <a:cs typeface="Chalkduster"/>
                <a:sym typeface="Chalkduster"/>
              </a:defRPr>
            </a:pPr>
            <a:r>
              <a:t>normalization too</a:t>
            </a:r>
          </a:p>
        </p:txBody>
      </p:sp>
      <p:pic>
        <p:nvPicPr>
          <p:cNvPr id="434" name="Line Line" descr="Line Line"/>
          <p:cNvPicPr>
            <a:picLocks/>
          </p:cNvPicPr>
          <p:nvPr/>
        </p:nvPicPr>
        <p:blipFill>
          <a:blip r:embed="rId4"/>
          <a:stretch>
            <a:fillRect/>
          </a:stretch>
        </p:blipFill>
        <p:spPr>
          <a:xfrm rot="16200000">
            <a:off x="1848552" y="4764441"/>
            <a:ext cx="1185906" cy="563574"/>
          </a:xfrm>
          <a:prstGeom prst="rect">
            <a:avLst/>
          </a:prstGeom>
        </p:spPr>
      </p:pic>
      <p:pic>
        <p:nvPicPr>
          <p:cNvPr id="436" name="Line Line" descr="Line Line"/>
          <p:cNvPicPr>
            <a:picLocks/>
          </p:cNvPicPr>
          <p:nvPr/>
        </p:nvPicPr>
        <p:blipFill>
          <a:blip r:embed="rId4"/>
          <a:stretch>
            <a:fillRect/>
          </a:stretch>
        </p:blipFill>
        <p:spPr>
          <a:xfrm rot="16200000">
            <a:off x="4431621" y="4828387"/>
            <a:ext cx="1185907" cy="563575"/>
          </a:xfrm>
          <a:prstGeom prst="rect">
            <a:avLst/>
          </a:prstGeom>
        </p:spPr>
      </p:pic>
      <p:sp>
        <p:nvSpPr>
          <p:cNvPr id="438" name="Line"/>
          <p:cNvSpPr/>
          <p:nvPr/>
        </p:nvSpPr>
        <p:spPr>
          <a:xfrm flipV="1">
            <a:off x="6905900" y="3671024"/>
            <a:ext cx="2328795" cy="4785067"/>
          </a:xfrm>
          <a:prstGeom prst="line">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39" name="Line"/>
          <p:cNvSpPr/>
          <p:nvPr/>
        </p:nvSpPr>
        <p:spPr>
          <a:xfrm flipV="1">
            <a:off x="6900793" y="5291446"/>
            <a:ext cx="4190474" cy="3227179"/>
          </a:xfrm>
          <a:prstGeom prst="line">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42" name="Connection Line"/>
          <p:cNvSpPr/>
          <p:nvPr/>
        </p:nvSpPr>
        <p:spPr>
          <a:xfrm>
            <a:off x="7590849" y="7061597"/>
            <a:ext cx="637867" cy="429678"/>
          </a:xfrm>
          <a:custGeom>
            <a:avLst/>
            <a:gdLst/>
            <a:ahLst/>
            <a:cxnLst>
              <a:cxn ang="0">
                <a:pos x="wd2" y="hd2"/>
              </a:cxn>
              <a:cxn ang="5400000">
                <a:pos x="wd2" y="hd2"/>
              </a:cxn>
              <a:cxn ang="10800000">
                <a:pos x="wd2" y="hd2"/>
              </a:cxn>
              <a:cxn ang="16200000">
                <a:pos x="wd2" y="hd2"/>
              </a:cxn>
            </a:cxnLst>
            <a:rect l="0" t="0" r="r" b="b"/>
            <a:pathLst>
              <a:path w="21600" h="19008" extrusionOk="0">
                <a:moveTo>
                  <a:pt x="0" y="1016"/>
                </a:moveTo>
                <a:cubicBezTo>
                  <a:pt x="12373" y="-2592"/>
                  <a:pt x="19573" y="3405"/>
                  <a:pt x="21600" y="19008"/>
                </a:cubicBezTo>
              </a:path>
            </a:pathLst>
          </a:custGeom>
          <a:ln w="25400">
            <a:solidFill>
              <a:srgbClr val="000000"/>
            </a:solidFill>
            <a:miter lim="400000"/>
          </a:ln>
        </p:spPr>
        <p:txBody>
          <a:bodyPr/>
          <a:lstStyle/>
          <a:p>
            <a:endParaRPr/>
          </a:p>
        </p:txBody>
      </p:sp>
      <p:sp>
        <p:nvSpPr>
          <p:cNvPr id="441" name="Cosine angle between…"/>
          <p:cNvSpPr txBox="1"/>
          <p:nvPr/>
        </p:nvSpPr>
        <p:spPr>
          <a:xfrm>
            <a:off x="-63248" y="8119806"/>
            <a:ext cx="8474746" cy="14671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b="0">
                <a:latin typeface="Chalkduster"/>
                <a:ea typeface="Chalkduster"/>
                <a:cs typeface="Chalkduster"/>
                <a:sym typeface="Chalkduster"/>
              </a:defRPr>
            </a:pPr>
            <a:r>
              <a:t>Cosine angle between </a:t>
            </a:r>
          </a:p>
          <a:p>
            <a:pPr>
              <a:defRPr sz="3600" b="0">
                <a:latin typeface="Chalkduster"/>
                <a:ea typeface="Chalkduster"/>
                <a:cs typeface="Chalkduster"/>
                <a:sym typeface="Chalkduster"/>
              </a:defRPr>
            </a:pPr>
            <a:r>
              <a:t>vectors tells us their similarity </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Term-Term Matrix"/>
          <p:cNvSpPr txBox="1">
            <a:spLocks noGrp="1"/>
          </p:cNvSpPr>
          <p:nvPr>
            <p:ph type="title"/>
          </p:nvPr>
        </p:nvSpPr>
        <p:spPr>
          <a:prstGeom prst="rect">
            <a:avLst/>
          </a:prstGeom>
        </p:spPr>
        <p:txBody>
          <a:bodyPr/>
          <a:lstStyle/>
          <a:p>
            <a:r>
              <a:t>Term-Term Matrix</a:t>
            </a:r>
          </a:p>
        </p:txBody>
      </p:sp>
      <p:graphicFrame>
        <p:nvGraphicFramePr>
          <p:cNvPr id="445" name="Table"/>
          <p:cNvGraphicFramePr/>
          <p:nvPr/>
        </p:nvGraphicFramePr>
        <p:xfrm>
          <a:off x="964771" y="2603500"/>
          <a:ext cx="11356440" cy="6732776"/>
        </p:xfrm>
        <a:graphic>
          <a:graphicData uri="http://schemas.openxmlformats.org/drawingml/2006/table">
            <a:tbl>
              <a:tblPr firstRow="1" firstCol="1">
                <a:tableStyleId>{EEE7283C-3CF3-47DC-8721-378D4A62B228}</a:tableStyleId>
              </a:tblPr>
              <a:tblGrid>
                <a:gridCol w="1892740">
                  <a:extLst>
                    <a:ext uri="{9D8B030D-6E8A-4147-A177-3AD203B41FA5}">
                      <a16:colId xmlns:a16="http://schemas.microsoft.com/office/drawing/2014/main" val="20000"/>
                    </a:ext>
                  </a:extLst>
                </a:gridCol>
                <a:gridCol w="1892740">
                  <a:extLst>
                    <a:ext uri="{9D8B030D-6E8A-4147-A177-3AD203B41FA5}">
                      <a16:colId xmlns:a16="http://schemas.microsoft.com/office/drawing/2014/main" val="20001"/>
                    </a:ext>
                  </a:extLst>
                </a:gridCol>
                <a:gridCol w="1892740">
                  <a:extLst>
                    <a:ext uri="{9D8B030D-6E8A-4147-A177-3AD203B41FA5}">
                      <a16:colId xmlns:a16="http://schemas.microsoft.com/office/drawing/2014/main" val="20002"/>
                    </a:ext>
                  </a:extLst>
                </a:gridCol>
                <a:gridCol w="1892740">
                  <a:extLst>
                    <a:ext uri="{9D8B030D-6E8A-4147-A177-3AD203B41FA5}">
                      <a16:colId xmlns:a16="http://schemas.microsoft.com/office/drawing/2014/main" val="20003"/>
                    </a:ext>
                  </a:extLst>
                </a:gridCol>
                <a:gridCol w="1892740">
                  <a:extLst>
                    <a:ext uri="{9D8B030D-6E8A-4147-A177-3AD203B41FA5}">
                      <a16:colId xmlns:a16="http://schemas.microsoft.com/office/drawing/2014/main" val="20004"/>
                    </a:ext>
                  </a:extLst>
                </a:gridCol>
                <a:gridCol w="1892740">
                  <a:extLst>
                    <a:ext uri="{9D8B030D-6E8A-4147-A177-3AD203B41FA5}">
                      <a16:colId xmlns:a16="http://schemas.microsoft.com/office/drawing/2014/main" val="20005"/>
                    </a:ext>
                  </a:extLst>
                </a:gridCol>
              </a:tblGrid>
              <a:tr h="841597">
                <a:tc>
                  <a:txBody>
                    <a:bodyPr/>
                    <a:lstStyle/>
                    <a:p>
                      <a:pPr defTabSz="914400">
                        <a:tabLst>
                          <a:tab pos="1181100" algn="l"/>
                        </a:tabLst>
                        <a:defRPr sz="2200">
                          <a:sym typeface="Helvetica Neue Medium"/>
                        </a:defRPr>
                      </a:pPr>
                      <a:endParaRP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abandon</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abdicate</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abhor</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zymurgy</a:t>
                      </a:r>
                    </a:p>
                  </a:txBody>
                  <a:tcPr marL="50800" marR="50800" marT="50800" marB="50800" anchor="ctr" horzOverflow="overflow"/>
                </a:tc>
                <a:extLst>
                  <a:ext uri="{0D108BD9-81ED-4DB2-BD59-A6C34878D82A}">
                    <a16:rowId xmlns:a16="http://schemas.microsoft.com/office/drawing/2014/main" val="10000"/>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abandon</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1"/>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abdicate</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2"/>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abhor</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3"/>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academic</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4"/>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5"/>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zygodactyl</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6"/>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zymurgy</a:t>
                      </a:r>
                    </a:p>
                  </a:txBody>
                  <a:tcPr marL="50800" marR="50800" marT="50800" marB="50800" anchor="ctr" horzOverflow="overflow"/>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Term-Term Matrix"/>
          <p:cNvSpPr txBox="1">
            <a:spLocks noGrp="1"/>
          </p:cNvSpPr>
          <p:nvPr>
            <p:ph type="title"/>
          </p:nvPr>
        </p:nvSpPr>
        <p:spPr>
          <a:prstGeom prst="rect">
            <a:avLst/>
          </a:prstGeom>
        </p:spPr>
        <p:txBody>
          <a:bodyPr/>
          <a:lstStyle/>
          <a:p>
            <a:r>
              <a:t>Term-Term Matrix</a:t>
            </a:r>
          </a:p>
        </p:txBody>
      </p:sp>
      <p:graphicFrame>
        <p:nvGraphicFramePr>
          <p:cNvPr id="450" name="Table"/>
          <p:cNvGraphicFramePr/>
          <p:nvPr/>
        </p:nvGraphicFramePr>
        <p:xfrm>
          <a:off x="964771" y="2603500"/>
          <a:ext cx="11356440" cy="6732776"/>
        </p:xfrm>
        <a:graphic>
          <a:graphicData uri="http://schemas.openxmlformats.org/drawingml/2006/table">
            <a:tbl>
              <a:tblPr firstRow="1" firstCol="1">
                <a:tableStyleId>{EEE7283C-3CF3-47DC-8721-378D4A62B228}</a:tableStyleId>
              </a:tblPr>
              <a:tblGrid>
                <a:gridCol w="1892740">
                  <a:extLst>
                    <a:ext uri="{9D8B030D-6E8A-4147-A177-3AD203B41FA5}">
                      <a16:colId xmlns:a16="http://schemas.microsoft.com/office/drawing/2014/main" val="20000"/>
                    </a:ext>
                  </a:extLst>
                </a:gridCol>
                <a:gridCol w="1892740">
                  <a:extLst>
                    <a:ext uri="{9D8B030D-6E8A-4147-A177-3AD203B41FA5}">
                      <a16:colId xmlns:a16="http://schemas.microsoft.com/office/drawing/2014/main" val="20001"/>
                    </a:ext>
                  </a:extLst>
                </a:gridCol>
                <a:gridCol w="1892740">
                  <a:extLst>
                    <a:ext uri="{9D8B030D-6E8A-4147-A177-3AD203B41FA5}">
                      <a16:colId xmlns:a16="http://schemas.microsoft.com/office/drawing/2014/main" val="20002"/>
                    </a:ext>
                  </a:extLst>
                </a:gridCol>
                <a:gridCol w="1892740">
                  <a:extLst>
                    <a:ext uri="{9D8B030D-6E8A-4147-A177-3AD203B41FA5}">
                      <a16:colId xmlns:a16="http://schemas.microsoft.com/office/drawing/2014/main" val="20003"/>
                    </a:ext>
                  </a:extLst>
                </a:gridCol>
                <a:gridCol w="1892740">
                  <a:extLst>
                    <a:ext uri="{9D8B030D-6E8A-4147-A177-3AD203B41FA5}">
                      <a16:colId xmlns:a16="http://schemas.microsoft.com/office/drawing/2014/main" val="20004"/>
                    </a:ext>
                  </a:extLst>
                </a:gridCol>
                <a:gridCol w="1892740">
                  <a:extLst>
                    <a:ext uri="{9D8B030D-6E8A-4147-A177-3AD203B41FA5}">
                      <a16:colId xmlns:a16="http://schemas.microsoft.com/office/drawing/2014/main" val="20005"/>
                    </a:ext>
                  </a:extLst>
                </a:gridCol>
              </a:tblGrid>
              <a:tr h="841597">
                <a:tc>
                  <a:txBody>
                    <a:bodyPr/>
                    <a:lstStyle/>
                    <a:p>
                      <a:pPr defTabSz="914400">
                        <a:tabLst>
                          <a:tab pos="1181100" algn="l"/>
                        </a:tabLst>
                        <a:defRPr sz="2200">
                          <a:sym typeface="Helvetica Neue Medium"/>
                        </a:defRPr>
                      </a:pPr>
                      <a:endParaRP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abandon</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abdicate</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abhor</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zymurgy</a:t>
                      </a:r>
                    </a:p>
                  </a:txBody>
                  <a:tcPr marL="50800" marR="50800" marT="50800" marB="50800" anchor="ctr" horzOverflow="overflow"/>
                </a:tc>
                <a:extLst>
                  <a:ext uri="{0D108BD9-81ED-4DB2-BD59-A6C34878D82A}">
                    <a16:rowId xmlns:a16="http://schemas.microsoft.com/office/drawing/2014/main" val="10000"/>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abandon</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1"/>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abdicate</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2"/>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abhor</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3"/>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academic</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4"/>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5"/>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zygodactyl</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6"/>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zymurgy</a:t>
                      </a:r>
                    </a:p>
                  </a:txBody>
                  <a:tcPr marL="50800" marR="50800" marT="50800" marB="50800" anchor="ctr" horzOverflow="overflow"/>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7"/>
                  </a:ext>
                </a:extLst>
              </a:tr>
            </a:tbl>
          </a:graphicData>
        </a:graphic>
      </p:graphicFrame>
      <p:pic>
        <p:nvPicPr>
          <p:cNvPr id="451" name="Rectangle Rectangle" descr="Rectangle Rectangle"/>
          <p:cNvPicPr>
            <a:picLocks/>
          </p:cNvPicPr>
          <p:nvPr/>
        </p:nvPicPr>
        <p:blipFill>
          <a:blip r:embed="rId3"/>
          <a:stretch>
            <a:fillRect/>
          </a:stretch>
        </p:blipFill>
        <p:spPr>
          <a:xfrm>
            <a:off x="879653" y="4257568"/>
            <a:ext cx="11526679" cy="889643"/>
          </a:xfrm>
          <a:prstGeom prst="rect">
            <a:avLst/>
          </a:prstGeom>
        </p:spPr>
      </p:pic>
      <p:sp>
        <p:nvSpPr>
          <p:cNvPr id="453" name="AKA Term-Context Matrix"/>
          <p:cNvSpPr txBox="1"/>
          <p:nvPr/>
        </p:nvSpPr>
        <p:spPr>
          <a:xfrm>
            <a:off x="3307389" y="1675953"/>
            <a:ext cx="6671206" cy="781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b="0">
                <a:latin typeface="Chalkduster"/>
                <a:ea typeface="Chalkduster"/>
                <a:cs typeface="Chalkduster"/>
                <a:sym typeface="Chalkduster"/>
              </a:defRPr>
            </a:lvl1pPr>
          </a:lstStyle>
          <a:p>
            <a:r>
              <a:t>AKA Term-Context Matrix</a:t>
            </a:r>
          </a:p>
        </p:txBody>
      </p:sp>
      <p:sp>
        <p:nvSpPr>
          <p:cNvPr id="454" name="Length of the vector is now |V|…"/>
          <p:cNvSpPr txBox="1"/>
          <p:nvPr/>
        </p:nvSpPr>
        <p:spPr>
          <a:xfrm>
            <a:off x="3209632" y="6338566"/>
            <a:ext cx="8777357" cy="14671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b="0">
                <a:latin typeface="Chalkduster"/>
                <a:ea typeface="Chalkduster"/>
                <a:cs typeface="Chalkduster"/>
                <a:sym typeface="Chalkduster"/>
              </a:defRPr>
            </a:pPr>
            <a:r>
              <a:t>Length of the vector is now |V|</a:t>
            </a:r>
          </a:p>
          <a:p>
            <a:pPr>
              <a:defRPr sz="3600" b="0">
                <a:latin typeface="Chalkduster"/>
                <a:ea typeface="Chalkduster"/>
                <a:cs typeface="Chalkduster"/>
                <a:sym typeface="Chalkduster"/>
              </a:defRPr>
            </a:pPr>
            <a:r>
              <a:t>instead of number of documents</a:t>
            </a:r>
          </a:p>
        </p:txBody>
      </p:sp>
      <p:pic>
        <p:nvPicPr>
          <p:cNvPr id="455" name="Line Line" descr="Line Line"/>
          <p:cNvPicPr>
            <a:picLocks/>
          </p:cNvPicPr>
          <p:nvPr/>
        </p:nvPicPr>
        <p:blipFill>
          <a:blip r:embed="rId4"/>
          <a:stretch>
            <a:fillRect/>
          </a:stretch>
        </p:blipFill>
        <p:spPr>
          <a:xfrm rot="15135136">
            <a:off x="6313334" y="5653957"/>
            <a:ext cx="1426234" cy="563575"/>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Term-Term Matrix"/>
          <p:cNvSpPr txBox="1">
            <a:spLocks noGrp="1"/>
          </p:cNvSpPr>
          <p:nvPr>
            <p:ph type="title"/>
          </p:nvPr>
        </p:nvSpPr>
        <p:spPr>
          <a:prstGeom prst="rect">
            <a:avLst/>
          </a:prstGeom>
        </p:spPr>
        <p:txBody>
          <a:bodyPr/>
          <a:lstStyle/>
          <a:p>
            <a:r>
              <a:t>Term-Term Matrix</a:t>
            </a:r>
          </a:p>
        </p:txBody>
      </p:sp>
      <p:graphicFrame>
        <p:nvGraphicFramePr>
          <p:cNvPr id="461" name="Table"/>
          <p:cNvGraphicFramePr/>
          <p:nvPr/>
        </p:nvGraphicFramePr>
        <p:xfrm>
          <a:off x="964771" y="2603500"/>
          <a:ext cx="11356440" cy="6732776"/>
        </p:xfrm>
        <a:graphic>
          <a:graphicData uri="http://schemas.openxmlformats.org/drawingml/2006/table">
            <a:tbl>
              <a:tblPr firstRow="1" firstCol="1">
                <a:tableStyleId>{EEE7283C-3CF3-47DC-8721-378D4A62B228}</a:tableStyleId>
              </a:tblPr>
              <a:tblGrid>
                <a:gridCol w="1892740">
                  <a:extLst>
                    <a:ext uri="{9D8B030D-6E8A-4147-A177-3AD203B41FA5}">
                      <a16:colId xmlns:a16="http://schemas.microsoft.com/office/drawing/2014/main" val="20000"/>
                    </a:ext>
                  </a:extLst>
                </a:gridCol>
                <a:gridCol w="1892740">
                  <a:extLst>
                    <a:ext uri="{9D8B030D-6E8A-4147-A177-3AD203B41FA5}">
                      <a16:colId xmlns:a16="http://schemas.microsoft.com/office/drawing/2014/main" val="20001"/>
                    </a:ext>
                  </a:extLst>
                </a:gridCol>
                <a:gridCol w="1892740">
                  <a:extLst>
                    <a:ext uri="{9D8B030D-6E8A-4147-A177-3AD203B41FA5}">
                      <a16:colId xmlns:a16="http://schemas.microsoft.com/office/drawing/2014/main" val="20002"/>
                    </a:ext>
                  </a:extLst>
                </a:gridCol>
                <a:gridCol w="1892740">
                  <a:extLst>
                    <a:ext uri="{9D8B030D-6E8A-4147-A177-3AD203B41FA5}">
                      <a16:colId xmlns:a16="http://schemas.microsoft.com/office/drawing/2014/main" val="20003"/>
                    </a:ext>
                  </a:extLst>
                </a:gridCol>
                <a:gridCol w="1892740">
                  <a:extLst>
                    <a:ext uri="{9D8B030D-6E8A-4147-A177-3AD203B41FA5}">
                      <a16:colId xmlns:a16="http://schemas.microsoft.com/office/drawing/2014/main" val="20004"/>
                    </a:ext>
                  </a:extLst>
                </a:gridCol>
                <a:gridCol w="1892740">
                  <a:extLst>
                    <a:ext uri="{9D8B030D-6E8A-4147-A177-3AD203B41FA5}">
                      <a16:colId xmlns:a16="http://schemas.microsoft.com/office/drawing/2014/main" val="20005"/>
                    </a:ext>
                  </a:extLst>
                </a:gridCol>
              </a:tblGrid>
              <a:tr h="841597">
                <a:tc>
                  <a:txBody>
                    <a:bodyPr/>
                    <a:lstStyle/>
                    <a:p>
                      <a:pPr defTabSz="914400">
                        <a:tabLst>
                          <a:tab pos="1181100" algn="l"/>
                        </a:tabLst>
                        <a:defRPr sz="2200">
                          <a:sym typeface="Helvetica Neue Medium"/>
                        </a:defRPr>
                      </a:pPr>
                      <a:endParaRP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abandon</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abdicate</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abhor</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zymurgy</a:t>
                      </a:r>
                    </a:p>
                  </a:txBody>
                  <a:tcPr marL="50800" marR="50800" marT="50800" marB="50800" anchor="ctr" horzOverflow="overflow"/>
                </a:tc>
                <a:extLst>
                  <a:ext uri="{0D108BD9-81ED-4DB2-BD59-A6C34878D82A}">
                    <a16:rowId xmlns:a16="http://schemas.microsoft.com/office/drawing/2014/main" val="10000"/>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abandon</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1"/>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abdicate</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2"/>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abhor</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3"/>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academic</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4"/>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5"/>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zygodactyl</a:t>
                      </a: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tc>
                <a:tc>
                  <a:txBody>
                    <a:bodyPr/>
                    <a:lstStyle/>
                    <a:p>
                      <a:pPr defTabSz="914400">
                        <a:defRPr sz="2200"/>
                      </a:pPr>
                      <a:endParaRP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6"/>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zymurgy</a:t>
                      </a:r>
                    </a:p>
                  </a:txBody>
                  <a:tcPr marL="50800" marR="50800" marT="50800" marB="50800" anchor="ctr" horzOverflow="overflow"/>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3600">
                          <a:latin typeface="Chalkduster"/>
                          <a:ea typeface="Chalkduster"/>
                          <a:cs typeface="Chalkduster"/>
                          <a:sym typeface="Chalkduster"/>
                        </a:defRPr>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B w="12700">
                      <a:solidFill>
                        <a:srgbClr val="606060"/>
                      </a:solidFill>
                      <a:miter lim="400000"/>
                    </a:lnB>
                  </a:tcPr>
                </a:tc>
                <a:tc>
                  <a:txBody>
                    <a:bodyPr/>
                    <a:lstStyle/>
                    <a:p>
                      <a:pPr defTabSz="914400">
                        <a:defRPr sz="2200"/>
                      </a:pPr>
                      <a:endParaRPr/>
                    </a:p>
                  </a:txBody>
                  <a:tcPr marL="50800" marR="50800" marT="50800" marB="50800"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7"/>
                  </a:ext>
                </a:extLst>
              </a:tr>
            </a:tbl>
          </a:graphicData>
        </a:graphic>
      </p:graphicFrame>
      <p:sp>
        <p:nvSpPr>
          <p:cNvPr id="462" name="The value in a cell indicates how…"/>
          <p:cNvSpPr txBox="1"/>
          <p:nvPr/>
        </p:nvSpPr>
        <p:spPr>
          <a:xfrm>
            <a:off x="3038955" y="6200721"/>
            <a:ext cx="9155242" cy="2838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b="0">
                <a:latin typeface="Chalkduster"/>
                <a:ea typeface="Chalkduster"/>
                <a:cs typeface="Chalkduster"/>
                <a:sym typeface="Chalkduster"/>
              </a:defRPr>
            </a:pPr>
            <a:r>
              <a:t>The value in a cell indicates how </a:t>
            </a:r>
          </a:p>
          <a:p>
            <a:pPr>
              <a:defRPr sz="3600" b="0">
                <a:latin typeface="Chalkduster"/>
                <a:ea typeface="Chalkduster"/>
                <a:cs typeface="Chalkduster"/>
                <a:sym typeface="Chalkduster"/>
              </a:defRPr>
            </a:pPr>
            <a:r>
              <a:t>often abandon appears in a </a:t>
            </a:r>
          </a:p>
          <a:p>
            <a:pPr>
              <a:defRPr sz="3600" b="0">
                <a:latin typeface="Chalkduster"/>
                <a:ea typeface="Chalkduster"/>
                <a:cs typeface="Chalkduster"/>
                <a:sym typeface="Chalkduster"/>
              </a:defRPr>
            </a:pPr>
            <a:r>
              <a:t>context window surrounding</a:t>
            </a:r>
          </a:p>
          <a:p>
            <a:pPr>
              <a:defRPr sz="3600" b="0">
                <a:latin typeface="Chalkduster"/>
                <a:ea typeface="Chalkduster"/>
                <a:cs typeface="Chalkduster"/>
                <a:sym typeface="Chalkduster"/>
              </a:defRPr>
            </a:pPr>
            <a:r>
              <a:t>abdicate</a:t>
            </a:r>
          </a:p>
        </p:txBody>
      </p:sp>
      <p:pic>
        <p:nvPicPr>
          <p:cNvPr id="463" name="Line Line" descr="Line Line"/>
          <p:cNvPicPr>
            <a:picLocks/>
          </p:cNvPicPr>
          <p:nvPr/>
        </p:nvPicPr>
        <p:blipFill>
          <a:blip r:embed="rId3"/>
          <a:stretch>
            <a:fillRect/>
          </a:stretch>
        </p:blipFill>
        <p:spPr>
          <a:xfrm rot="15135136">
            <a:off x="3555294" y="5483983"/>
            <a:ext cx="1426234" cy="563574"/>
          </a:xfrm>
          <a:prstGeom prst="rect">
            <a:avLst/>
          </a:prstGeom>
        </p:spPr>
      </p:pic>
      <p:pic>
        <p:nvPicPr>
          <p:cNvPr id="465" name="Rectangle Rectangle" descr="Rectangle Rectangle"/>
          <p:cNvPicPr>
            <a:picLocks/>
          </p:cNvPicPr>
          <p:nvPr/>
        </p:nvPicPr>
        <p:blipFill>
          <a:blip r:embed="rId4"/>
          <a:stretch>
            <a:fillRect/>
          </a:stretch>
        </p:blipFill>
        <p:spPr>
          <a:xfrm>
            <a:off x="2815475" y="4257568"/>
            <a:ext cx="1956301" cy="889643"/>
          </a:xfrm>
          <a:prstGeom prst="rect">
            <a:avLst/>
          </a:prstGeom>
        </p:spPr>
      </p:pic>
      <p:sp>
        <p:nvSpPr>
          <p:cNvPr id="467" name="AKA Term-Context Matrix"/>
          <p:cNvSpPr txBox="1"/>
          <p:nvPr/>
        </p:nvSpPr>
        <p:spPr>
          <a:xfrm>
            <a:off x="3307389" y="1675953"/>
            <a:ext cx="6671206" cy="781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b="0">
                <a:latin typeface="Chalkduster"/>
                <a:ea typeface="Chalkduster"/>
                <a:cs typeface="Chalkduster"/>
                <a:sym typeface="Chalkduster"/>
              </a:defRPr>
            </a:lvl1pPr>
          </a:lstStyle>
          <a:p>
            <a:r>
              <a:t>AKA Term-Context Matrix</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Screenshot 2018-06-07 13.53.24.png" descr="Screenshot 2018-06-07 13.53.24.png"/>
          <p:cNvPicPr>
            <a:picLocks noChangeAspect="1"/>
          </p:cNvPicPr>
          <p:nvPr/>
        </p:nvPicPr>
        <p:blipFill>
          <a:blip r:embed="rId2"/>
          <a:stretch>
            <a:fillRect/>
          </a:stretch>
        </p:blipFill>
        <p:spPr>
          <a:xfrm>
            <a:off x="1773381" y="0"/>
            <a:ext cx="9458038" cy="9753600"/>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Context windows"/>
          <p:cNvSpPr txBox="1">
            <a:spLocks noGrp="1"/>
          </p:cNvSpPr>
          <p:nvPr>
            <p:ph type="title"/>
          </p:nvPr>
        </p:nvSpPr>
        <p:spPr>
          <a:prstGeom prst="rect">
            <a:avLst/>
          </a:prstGeom>
        </p:spPr>
        <p:txBody>
          <a:bodyPr/>
          <a:lstStyle/>
          <a:p>
            <a:r>
              <a:t>Context windows</a:t>
            </a:r>
          </a:p>
        </p:txBody>
      </p:sp>
      <p:sp>
        <p:nvSpPr>
          <p:cNvPr id="472" name="w-2, w-1 target_word w+1 w+2…"/>
          <p:cNvSpPr txBox="1"/>
          <p:nvPr/>
        </p:nvSpPr>
        <p:spPr>
          <a:xfrm>
            <a:off x="1443710" y="2946250"/>
            <a:ext cx="10117380" cy="29843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lnSpc>
                <a:spcPct val="117999"/>
              </a:lnSpc>
              <a:defRPr sz="2700" b="0"/>
            </a:pPr>
            <a:r>
              <a:t>w-2, w-1 </a:t>
            </a:r>
            <a:r>
              <a:rPr b="1"/>
              <a:t>target_word</a:t>
            </a:r>
            <a:r>
              <a:t> w+1 w+2</a:t>
            </a:r>
          </a:p>
          <a:p>
            <a:pPr defTabSz="457200">
              <a:lnSpc>
                <a:spcPct val="117999"/>
              </a:lnSpc>
              <a:defRPr sz="2700" b="0"/>
            </a:pPr>
            <a:endParaRPr/>
          </a:p>
          <a:p>
            <a:pPr defTabSz="457200">
              <a:lnSpc>
                <a:spcPct val="117999"/>
              </a:lnSpc>
              <a:defRPr sz="2700" b="0"/>
            </a:pPr>
            <a:r>
              <a:t>The government most not </a:t>
            </a:r>
            <a:r>
              <a:rPr b="1"/>
              <a:t>abdicate</a:t>
            </a:r>
            <a:r>
              <a:t> responsibility to non-elected </a:t>
            </a:r>
          </a:p>
          <a:p>
            <a:pPr defTabSz="457200">
              <a:lnSpc>
                <a:spcPct val="117999"/>
              </a:lnSpc>
              <a:defRPr sz="2700" b="0"/>
            </a:pPr>
            <a:r>
              <a:t>it has led men to </a:t>
            </a:r>
            <a:r>
              <a:rPr b="1"/>
              <a:t>abdicate </a:t>
            </a:r>
            <a:r>
              <a:t>their family responsibilities </a:t>
            </a:r>
          </a:p>
          <a:p>
            <a:pPr defTabSz="457200">
              <a:lnSpc>
                <a:spcPct val="117999"/>
              </a:lnSpc>
              <a:defRPr sz="2700" b="0"/>
            </a:pPr>
            <a:r>
              <a:t>other demands, but declining to </a:t>
            </a:r>
            <a:r>
              <a:rPr b="1"/>
              <a:t>abdicate</a:t>
            </a:r>
            <a:r>
              <a:t> his responsibility</a:t>
            </a:r>
          </a:p>
          <a:p>
            <a:pPr defTabSz="457200">
              <a:lnSpc>
                <a:spcPct val="117999"/>
              </a:lnSpc>
              <a:defRPr sz="2700" b="0"/>
            </a:pPr>
            <a:r>
              <a:t>leaders </a:t>
            </a:r>
            <a:r>
              <a:rPr b="1"/>
              <a:t>abdicate</a:t>
            </a:r>
            <a:r>
              <a:t> their role and present people with no plans</a:t>
            </a:r>
          </a:p>
        </p:txBody>
      </p:sp>
      <p:graphicFrame>
        <p:nvGraphicFramePr>
          <p:cNvPr id="473" name="Table"/>
          <p:cNvGraphicFramePr/>
          <p:nvPr/>
        </p:nvGraphicFramePr>
        <p:xfrm>
          <a:off x="824179" y="6972941"/>
          <a:ext cx="11356440" cy="1683194"/>
        </p:xfrm>
        <a:graphic>
          <a:graphicData uri="http://schemas.openxmlformats.org/drawingml/2006/table">
            <a:tbl>
              <a:tblPr firstRow="1" firstCol="1">
                <a:tableStyleId>{EEE7283C-3CF3-47DC-8721-378D4A62B228}</a:tableStyleId>
              </a:tblPr>
              <a:tblGrid>
                <a:gridCol w="1892740">
                  <a:extLst>
                    <a:ext uri="{9D8B030D-6E8A-4147-A177-3AD203B41FA5}">
                      <a16:colId xmlns:a16="http://schemas.microsoft.com/office/drawing/2014/main" val="20000"/>
                    </a:ext>
                  </a:extLst>
                </a:gridCol>
                <a:gridCol w="1892740">
                  <a:extLst>
                    <a:ext uri="{9D8B030D-6E8A-4147-A177-3AD203B41FA5}">
                      <a16:colId xmlns:a16="http://schemas.microsoft.com/office/drawing/2014/main" val="20001"/>
                    </a:ext>
                  </a:extLst>
                </a:gridCol>
                <a:gridCol w="1892740">
                  <a:extLst>
                    <a:ext uri="{9D8B030D-6E8A-4147-A177-3AD203B41FA5}">
                      <a16:colId xmlns:a16="http://schemas.microsoft.com/office/drawing/2014/main" val="20002"/>
                    </a:ext>
                  </a:extLst>
                </a:gridCol>
                <a:gridCol w="1892740">
                  <a:extLst>
                    <a:ext uri="{9D8B030D-6E8A-4147-A177-3AD203B41FA5}">
                      <a16:colId xmlns:a16="http://schemas.microsoft.com/office/drawing/2014/main" val="20003"/>
                    </a:ext>
                  </a:extLst>
                </a:gridCol>
                <a:gridCol w="1892740">
                  <a:extLst>
                    <a:ext uri="{9D8B030D-6E8A-4147-A177-3AD203B41FA5}">
                      <a16:colId xmlns:a16="http://schemas.microsoft.com/office/drawing/2014/main" val="20004"/>
                    </a:ext>
                  </a:extLst>
                </a:gridCol>
                <a:gridCol w="1892740">
                  <a:extLst>
                    <a:ext uri="{9D8B030D-6E8A-4147-A177-3AD203B41FA5}">
                      <a16:colId xmlns:a16="http://schemas.microsoft.com/office/drawing/2014/main" val="20005"/>
                    </a:ext>
                  </a:extLst>
                </a:gridCol>
              </a:tblGrid>
              <a:tr h="841597">
                <a:tc>
                  <a:txBody>
                    <a:bodyPr/>
                    <a:lstStyle/>
                    <a:p>
                      <a:pPr defTabSz="914400">
                        <a:tabLst>
                          <a:tab pos="1181100" algn="l"/>
                        </a:tabLst>
                        <a:defRPr sz="2200">
                          <a:sym typeface="Helvetica Neue Medium"/>
                        </a:defRPr>
                      </a:pPr>
                      <a:endParaRP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his</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leaders</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not</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responsibility</a:t>
                      </a:r>
                    </a:p>
                  </a:txBody>
                  <a:tcPr marL="50800" marR="50800" marT="50800" marB="50800" anchor="ctr" horzOverflow="overflow"/>
                </a:tc>
                <a:tc>
                  <a:txBody>
                    <a:bodyPr/>
                    <a:lstStyle/>
                    <a:p>
                      <a:pPr defTabSz="914400">
                        <a:tabLst>
                          <a:tab pos="1181100" algn="l"/>
                        </a:tabLst>
                        <a:defRPr sz="1800">
                          <a:solidFill>
                            <a:srgbClr val="000000"/>
                          </a:solidFill>
                        </a:defRPr>
                      </a:pPr>
                      <a:r>
                        <a:rPr sz="2200" b="1">
                          <a:solidFill>
                            <a:srgbClr val="FFFFFF"/>
                          </a:solidFill>
                          <a:latin typeface="Helvetica Neue"/>
                          <a:ea typeface="Helvetica Neue"/>
                          <a:cs typeface="Helvetica Neue"/>
                          <a:sym typeface="Helvetica Neue"/>
                        </a:rPr>
                        <a:t>to</a:t>
                      </a:r>
                    </a:p>
                  </a:txBody>
                  <a:tcPr marL="50800" marR="50800" marT="50800" marB="50800" anchor="ctr" horzOverflow="overflow"/>
                </a:tc>
                <a:extLst>
                  <a:ext uri="{0D108BD9-81ED-4DB2-BD59-A6C34878D82A}">
                    <a16:rowId xmlns:a16="http://schemas.microsoft.com/office/drawing/2014/main" val="10000"/>
                  </a:ext>
                </a:extLst>
              </a:tr>
              <a:tr h="841597">
                <a:tc>
                  <a:txBody>
                    <a:bodyPr/>
                    <a:lstStyle/>
                    <a:p>
                      <a:pPr defTabSz="914400">
                        <a:tabLst>
                          <a:tab pos="1181100" algn="l"/>
                        </a:tabLst>
                        <a:defRPr sz="1800">
                          <a:solidFill>
                            <a:srgbClr val="000000"/>
                          </a:solidFill>
                        </a:defRPr>
                      </a:pPr>
                      <a:r>
                        <a:rPr sz="2200">
                          <a:solidFill>
                            <a:srgbClr val="FFFFFF"/>
                          </a:solidFill>
                          <a:sym typeface="Helvetica Neue Medium"/>
                        </a:rPr>
                        <a:t>abandon</a:t>
                      </a:r>
                    </a:p>
                  </a:txBody>
                  <a:tcPr marL="50800" marR="50800" marT="50800" marB="50800" anchor="ctr" horzOverflow="overflow"/>
                </a:tc>
                <a:tc>
                  <a:txBody>
                    <a:bodyPr/>
                    <a:lstStyle/>
                    <a:p>
                      <a:pPr defTabSz="914400">
                        <a:defRPr sz="1800"/>
                      </a:pPr>
                      <a:r>
                        <a:rPr sz="2200"/>
                        <a:t>1</a:t>
                      </a:r>
                    </a:p>
                  </a:txBody>
                  <a:tcPr marL="50800" marR="50800" marT="50800" marB="50800" anchor="ctr" horzOverflow="overflow">
                    <a:lnB w="12700">
                      <a:solidFill>
                        <a:srgbClr val="606060"/>
                      </a:solidFill>
                      <a:miter lim="400000"/>
                    </a:lnB>
                  </a:tcPr>
                </a:tc>
                <a:tc>
                  <a:txBody>
                    <a:bodyPr/>
                    <a:lstStyle/>
                    <a:p>
                      <a:pPr defTabSz="914400">
                        <a:defRPr sz="1800"/>
                      </a:pPr>
                      <a:r>
                        <a:rPr sz="2200"/>
                        <a:t>1</a:t>
                      </a:r>
                    </a:p>
                  </a:txBody>
                  <a:tcPr marL="50800" marR="50800" marT="50800" marB="50800" anchor="ctr" horzOverflow="overflow">
                    <a:lnB w="12700">
                      <a:solidFill>
                        <a:srgbClr val="606060"/>
                      </a:solidFill>
                      <a:miter lim="400000"/>
                    </a:lnB>
                  </a:tcPr>
                </a:tc>
                <a:tc>
                  <a:txBody>
                    <a:bodyPr/>
                    <a:lstStyle/>
                    <a:p>
                      <a:pPr defTabSz="914400">
                        <a:defRPr sz="1800"/>
                      </a:pPr>
                      <a:r>
                        <a:rPr sz="2200"/>
                        <a:t>1</a:t>
                      </a:r>
                    </a:p>
                  </a:txBody>
                  <a:tcPr marL="50800" marR="50800" marT="50800" marB="50800" anchor="ctr" horzOverflow="overflow">
                    <a:lnB w="12700">
                      <a:solidFill>
                        <a:srgbClr val="606060"/>
                      </a:solidFill>
                      <a:miter lim="400000"/>
                    </a:lnB>
                  </a:tcPr>
                </a:tc>
                <a:tc>
                  <a:txBody>
                    <a:bodyPr/>
                    <a:lstStyle/>
                    <a:p>
                      <a:pPr defTabSz="914400">
                        <a:defRPr sz="1800"/>
                      </a:pPr>
                      <a:r>
                        <a:rPr sz="2200"/>
                        <a:t>2</a:t>
                      </a:r>
                    </a:p>
                  </a:txBody>
                  <a:tcPr marL="50800" marR="50800" marT="50800" marB="50800" anchor="ctr" horzOverflow="overflow">
                    <a:lnB w="12700">
                      <a:solidFill>
                        <a:srgbClr val="606060"/>
                      </a:solidFill>
                      <a:miter lim="400000"/>
                    </a:lnB>
                  </a:tcPr>
                </a:tc>
                <a:tc>
                  <a:txBody>
                    <a:bodyPr/>
                    <a:lstStyle/>
                    <a:p>
                      <a:pPr defTabSz="914400">
                        <a:defRPr sz="1800"/>
                      </a:pPr>
                      <a:r>
                        <a:rPr sz="2200"/>
                        <a:t>3</a:t>
                      </a:r>
                    </a:p>
                  </a:txBody>
                  <a:tcPr marL="50800" marR="50800" marT="50800" marB="50800"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1"/>
                  </a:ext>
                </a:extLst>
              </a:tr>
            </a:tbl>
          </a:graphicData>
        </a:graphic>
      </p:graphicFrame>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Context windows"/>
          <p:cNvSpPr txBox="1">
            <a:spLocks noGrp="1"/>
          </p:cNvSpPr>
          <p:nvPr>
            <p:ph type="title"/>
          </p:nvPr>
        </p:nvSpPr>
        <p:spPr>
          <a:prstGeom prst="rect">
            <a:avLst/>
          </a:prstGeom>
        </p:spPr>
        <p:txBody>
          <a:bodyPr/>
          <a:lstStyle/>
          <a:p>
            <a:r>
              <a:t>Context windows</a:t>
            </a:r>
          </a:p>
        </p:txBody>
      </p:sp>
      <p:sp>
        <p:nvSpPr>
          <p:cNvPr id="478" name="Occur in a window of +/- 2 words, in the same sentence, in the same document…"/>
          <p:cNvSpPr txBox="1">
            <a:spLocks noGrp="1"/>
          </p:cNvSpPr>
          <p:nvPr>
            <p:ph type="body" idx="1"/>
          </p:nvPr>
        </p:nvSpPr>
        <p:spPr>
          <a:prstGeom prst="rect">
            <a:avLst/>
          </a:prstGeom>
        </p:spPr>
        <p:txBody>
          <a:bodyPr/>
          <a:lstStyle/>
          <a:p>
            <a:pPr marL="844550" lvl="1" indent="-422275" defTabSz="554990">
              <a:spcBef>
                <a:spcPts val="3900"/>
              </a:spcBef>
              <a:defRPr sz="3040"/>
            </a:pPr>
            <a:r>
              <a:t>Occur in a window of +/- 2 words, in the same sentence, in the same document</a:t>
            </a:r>
          </a:p>
          <a:p>
            <a:pPr marL="844550" lvl="1" indent="-422275" defTabSz="554990">
              <a:spcBef>
                <a:spcPts val="3900"/>
              </a:spcBef>
              <a:defRPr sz="3040"/>
            </a:pPr>
            <a:r>
              <a:t>Instead of window of words use more complex contexts: dependency patters.  Subj-of-verb, adj-mod, obj-of-verb</a:t>
            </a:r>
          </a:p>
          <a:p>
            <a:pPr marL="844550" lvl="1" indent="-422275" defTabSz="554990">
              <a:spcBef>
                <a:spcPts val="3900"/>
              </a:spcBef>
              <a:defRPr sz="3040"/>
            </a:pPr>
            <a:r>
              <a:t>Languages have long distance dependencies </a:t>
            </a:r>
            <a:br/>
            <a:br/>
            <a:r>
              <a:rPr i="1">
                <a:latin typeface="Helvetica"/>
                <a:ea typeface="Helvetica"/>
                <a:cs typeface="Helvetica"/>
                <a:sym typeface="Helvetica"/>
              </a:rPr>
              <a:t>The </a:t>
            </a:r>
            <a:r>
              <a:rPr b="1" i="1">
                <a:latin typeface="Helvetica"/>
                <a:ea typeface="Helvetica"/>
                <a:cs typeface="Helvetica"/>
                <a:sym typeface="Helvetica"/>
              </a:rPr>
              <a:t>pictures are</a:t>
            </a:r>
            <a:r>
              <a:rPr i="1">
                <a:latin typeface="Helvetica"/>
                <a:ea typeface="Helvetica"/>
                <a:cs typeface="Helvetica"/>
                <a:sym typeface="Helvetica"/>
              </a:rPr>
              <a:t> beautiful.</a:t>
            </a:r>
            <a:br>
              <a:rPr i="1">
                <a:latin typeface="Helvetica"/>
                <a:ea typeface="Helvetica"/>
                <a:cs typeface="Helvetica"/>
                <a:sym typeface="Helvetica"/>
              </a:rPr>
            </a:br>
            <a:r>
              <a:rPr i="1">
                <a:latin typeface="Helvetica"/>
                <a:ea typeface="Helvetica"/>
                <a:cs typeface="Helvetica"/>
                <a:sym typeface="Helvetica"/>
              </a:rPr>
              <a:t>The </a:t>
            </a:r>
            <a:r>
              <a:rPr b="1" i="1">
                <a:latin typeface="Helvetica"/>
                <a:ea typeface="Helvetica"/>
                <a:cs typeface="Helvetica"/>
                <a:sym typeface="Helvetica"/>
              </a:rPr>
              <a:t>pictures </a:t>
            </a:r>
            <a:r>
              <a:rPr i="1">
                <a:latin typeface="Helvetica"/>
                <a:ea typeface="Helvetica"/>
                <a:cs typeface="Helvetica"/>
                <a:sym typeface="Helvetica"/>
              </a:rPr>
              <a:t>of the old man </a:t>
            </a:r>
            <a:r>
              <a:rPr b="1" i="1">
                <a:latin typeface="Helvetica"/>
                <a:ea typeface="Helvetica"/>
                <a:cs typeface="Helvetica"/>
                <a:sym typeface="Helvetica"/>
              </a:rPr>
              <a:t>are</a:t>
            </a:r>
            <a:r>
              <a:rPr i="1">
                <a:latin typeface="Helvetica"/>
                <a:ea typeface="Helvetica"/>
                <a:cs typeface="Helvetica"/>
                <a:sym typeface="Helvetica"/>
              </a:rPr>
              <a:t> beautiful.</a:t>
            </a:r>
            <a:br>
              <a:rPr i="1">
                <a:latin typeface="Helvetica"/>
                <a:ea typeface="Helvetica"/>
                <a:cs typeface="Helvetica"/>
                <a:sym typeface="Helvetica"/>
              </a:rPr>
            </a:br>
            <a:r>
              <a:rPr i="1">
                <a:latin typeface="Helvetica"/>
                <a:ea typeface="Helvetica"/>
                <a:cs typeface="Helvetica"/>
                <a:sym typeface="Helvetica"/>
              </a:rPr>
              <a:t>The </a:t>
            </a:r>
            <a:r>
              <a:rPr b="1" i="1">
                <a:latin typeface="Helvetica"/>
                <a:ea typeface="Helvetica"/>
                <a:cs typeface="Helvetica"/>
                <a:sym typeface="Helvetica"/>
              </a:rPr>
              <a:t>pictures </a:t>
            </a:r>
            <a:r>
              <a:rPr i="1">
                <a:latin typeface="Helvetica"/>
                <a:ea typeface="Helvetica"/>
                <a:cs typeface="Helvetica"/>
                <a:sym typeface="Helvetica"/>
              </a:rPr>
              <a:t>of the old man holding his grandchild </a:t>
            </a:r>
            <a:r>
              <a:rPr b="1" i="1">
                <a:latin typeface="Helvetica"/>
                <a:ea typeface="Helvetica"/>
                <a:cs typeface="Helvetica"/>
                <a:sym typeface="Helvetica"/>
              </a:rPr>
              <a:t>are</a:t>
            </a:r>
            <a:r>
              <a:rPr i="1">
                <a:latin typeface="Helvetica"/>
                <a:ea typeface="Helvetica"/>
                <a:cs typeface="Helvetica"/>
                <a:sym typeface="Helvetica"/>
              </a:rPr>
              <a:t> beautiful.</a:t>
            </a:r>
            <a:br>
              <a:rPr i="1">
                <a:latin typeface="Helvetica"/>
                <a:ea typeface="Helvetica"/>
                <a:cs typeface="Helvetica"/>
                <a:sym typeface="Helvetica"/>
              </a:rPr>
            </a:br>
            <a:endParaRPr i="1">
              <a:latin typeface="Helvetica"/>
              <a:ea typeface="Helvetica"/>
              <a:cs typeface="Helvetica"/>
              <a:sym typeface="Helvetica"/>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F3029"/>
        </a:solidFill>
        <a:effectLst/>
      </p:bgPr>
    </p:bg>
    <p:spTree>
      <p:nvGrpSpPr>
        <p:cNvPr id="1" name=""/>
        <p:cNvGrpSpPr/>
        <p:nvPr/>
      </p:nvGrpSpPr>
      <p:grpSpPr>
        <a:xfrm>
          <a:off x="0" y="0"/>
          <a:ext cx="0" cy="0"/>
          <a:chOff x="0" y="0"/>
          <a:chExt cx="0" cy="0"/>
        </a:xfrm>
      </p:grpSpPr>
      <p:pic>
        <p:nvPicPr>
          <p:cNvPr id="482" name="Screenshot 2018-06-07 20.08.45.png" descr="Screenshot 2018-06-07 20.08.45.png"/>
          <p:cNvPicPr>
            <a:picLocks noChangeAspect="1"/>
          </p:cNvPicPr>
          <p:nvPr/>
        </p:nvPicPr>
        <p:blipFill>
          <a:blip r:embed="rId2"/>
          <a:srcRect l="1435" t="717" b="717"/>
          <a:stretch>
            <a:fillRect/>
          </a:stretch>
        </p:blipFill>
        <p:spPr>
          <a:xfrm>
            <a:off x="3127651" y="-236404"/>
            <a:ext cx="16084711" cy="3260744"/>
          </a:xfrm>
          <a:prstGeom prst="rect">
            <a:avLst/>
          </a:prstGeom>
          <a:ln w="12700">
            <a:miter lim="400000"/>
          </a:ln>
          <a:effectLst>
            <a:reflection stA="50000" endPos="40000" dir="5400000" sy="-100000" algn="bl" rotWithShape="0"/>
          </a:effectLst>
        </p:spPr>
      </p:pic>
      <p:pic>
        <p:nvPicPr>
          <p:cNvPr id="483" name="Screenshot 2018-06-07 20.07.05.png" descr="Screenshot 2018-06-07 20.07.05.png"/>
          <p:cNvPicPr>
            <a:picLocks noChangeAspect="1"/>
          </p:cNvPicPr>
          <p:nvPr/>
        </p:nvPicPr>
        <p:blipFill>
          <a:blip r:embed="rId3"/>
          <a:stretch>
            <a:fillRect/>
          </a:stretch>
        </p:blipFill>
        <p:spPr>
          <a:xfrm>
            <a:off x="519774" y="2705087"/>
            <a:ext cx="11965252" cy="3603859"/>
          </a:xfrm>
          <a:prstGeom prst="rect">
            <a:avLst/>
          </a:prstGeom>
          <a:ln w="12700">
            <a:miter lim="400000"/>
          </a:ln>
        </p:spPr>
      </p:pic>
      <p:pic>
        <p:nvPicPr>
          <p:cNvPr id="484" name="Screenshot 2018-06-07 20.08.13.png" descr="Screenshot 2018-06-07 20.08.13.png"/>
          <p:cNvPicPr>
            <a:picLocks noChangeAspect="1"/>
          </p:cNvPicPr>
          <p:nvPr/>
        </p:nvPicPr>
        <p:blipFill>
          <a:blip r:embed="rId4"/>
          <a:stretch>
            <a:fillRect/>
          </a:stretch>
        </p:blipFill>
        <p:spPr>
          <a:xfrm>
            <a:off x="-180048" y="6087614"/>
            <a:ext cx="13479784" cy="3654340"/>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Using syntax to define a word’s context"/>
          <p:cNvSpPr txBox="1">
            <a:spLocks noGrp="1"/>
          </p:cNvSpPr>
          <p:nvPr>
            <p:ph type="title"/>
          </p:nvPr>
        </p:nvSpPr>
        <p:spPr>
          <a:prstGeom prst="rect">
            <a:avLst/>
          </a:prstGeom>
        </p:spPr>
        <p:txBody>
          <a:bodyPr/>
          <a:lstStyle>
            <a:lvl1pPr defTabSz="490727">
              <a:defRPr sz="6719"/>
            </a:lvl1pPr>
          </a:lstStyle>
          <a:p>
            <a:r>
              <a:t>Using syntax to define a word’s context</a:t>
            </a:r>
          </a:p>
        </p:txBody>
      </p:sp>
      <p:sp>
        <p:nvSpPr>
          <p:cNvPr id="487" name="Zellig Harris (1968) “The meaning of entities, and the meaning of grammatical relations among them, is related to the restriction of combinations of these entities relative to other entities”…"/>
          <p:cNvSpPr txBox="1">
            <a:spLocks noGrp="1"/>
          </p:cNvSpPr>
          <p:nvPr>
            <p:ph type="body" idx="1"/>
          </p:nvPr>
        </p:nvSpPr>
        <p:spPr>
          <a:xfrm>
            <a:off x="952500" y="2597150"/>
            <a:ext cx="11099800" cy="6286500"/>
          </a:xfrm>
          <a:prstGeom prst="rect">
            <a:avLst/>
          </a:prstGeom>
        </p:spPr>
        <p:txBody>
          <a:bodyPr anchor="t"/>
          <a:lstStyle/>
          <a:p>
            <a:r>
              <a:t>Zellig Harris (1968) “The meaning of entities, and the meaning of grammatical relations among them, is related to the restriction of combinations of these entities relative to other entities”</a:t>
            </a:r>
          </a:p>
          <a:p>
            <a:r>
              <a:rPr b="1">
                <a:latin typeface="Helvetica"/>
                <a:ea typeface="Helvetica"/>
                <a:cs typeface="Helvetica"/>
                <a:sym typeface="Helvetica"/>
              </a:rPr>
              <a:t>Duty</a:t>
            </a:r>
            <a:r>
              <a:t> and </a:t>
            </a:r>
            <a:r>
              <a:rPr b="1">
                <a:latin typeface="Helvetica"/>
                <a:ea typeface="Helvetica"/>
                <a:cs typeface="Helvetica"/>
                <a:sym typeface="Helvetica"/>
              </a:rPr>
              <a:t>Responsibility</a:t>
            </a:r>
            <a:r>
              <a:t> have similar syntactic distributions</a:t>
            </a:r>
          </a:p>
        </p:txBody>
      </p:sp>
      <p:graphicFrame>
        <p:nvGraphicFramePr>
          <p:cNvPr id="488" name="Table"/>
          <p:cNvGraphicFramePr/>
          <p:nvPr/>
        </p:nvGraphicFramePr>
        <p:xfrm>
          <a:off x="1106505" y="6481280"/>
          <a:ext cx="10791788" cy="2750862"/>
        </p:xfrm>
        <a:graphic>
          <a:graphicData uri="http://schemas.openxmlformats.org/drawingml/2006/table">
            <a:tbl>
              <a:tblPr firstCol="1">
                <a:tableStyleId>{EEE7283C-3CF3-47DC-8721-378D4A62B228}</a:tableStyleId>
              </a:tblPr>
              <a:tblGrid>
                <a:gridCol w="4292992">
                  <a:extLst>
                    <a:ext uri="{9D8B030D-6E8A-4147-A177-3AD203B41FA5}">
                      <a16:colId xmlns:a16="http://schemas.microsoft.com/office/drawing/2014/main" val="20000"/>
                    </a:ext>
                  </a:extLst>
                </a:gridCol>
                <a:gridCol w="6498796">
                  <a:extLst>
                    <a:ext uri="{9D8B030D-6E8A-4147-A177-3AD203B41FA5}">
                      <a16:colId xmlns:a16="http://schemas.microsoft.com/office/drawing/2014/main" val="20001"/>
                    </a:ext>
                  </a:extLst>
                </a:gridCol>
              </a:tblGrid>
              <a:tr h="1369102">
                <a:tc>
                  <a:txBody>
                    <a:bodyPr/>
                    <a:lstStyle/>
                    <a:p>
                      <a:pPr defTabSz="914400">
                        <a:tabLst>
                          <a:tab pos="1181100" algn="l"/>
                        </a:tabLst>
                        <a:defRPr sz="1800">
                          <a:solidFill>
                            <a:srgbClr val="000000"/>
                          </a:solidFill>
                        </a:defRPr>
                      </a:pPr>
                      <a:r>
                        <a:rPr sz="2800">
                          <a:solidFill>
                            <a:srgbClr val="FFFFFF"/>
                          </a:solidFill>
                          <a:latin typeface="Helvetica Light"/>
                          <a:ea typeface="Helvetica Light"/>
                          <a:cs typeface="Helvetica Light"/>
                          <a:sym typeface="Helvetica Light"/>
                        </a:rPr>
                        <a:t>Modified by adjectives</a:t>
                      </a:r>
                    </a:p>
                  </a:txBody>
                  <a:tcPr marL="50800" marR="50800" marT="50800" marB="50800" anchor="ctr" horzOverflow="overflow"/>
                </a:tc>
                <a:tc>
                  <a:txBody>
                    <a:bodyPr/>
                    <a:lstStyle/>
                    <a:p>
                      <a:pPr defTabSz="914400">
                        <a:defRPr sz="1800"/>
                      </a:pPr>
                      <a:r>
                        <a:rPr sz="2800">
                          <a:latin typeface="Helvetica Light"/>
                          <a:ea typeface="Helvetica Light"/>
                          <a:cs typeface="Helvetica Light"/>
                          <a:sym typeface="Helvetica Light"/>
                        </a:rPr>
                        <a:t>additional, administrative, assumed, collective, congressional, constitutional …</a:t>
                      </a:r>
                    </a:p>
                  </a:txBody>
                  <a:tcPr marL="50800" marR="50800" marT="50800" marB="50800" anchor="ctr" horzOverflow="overflow">
                    <a:lnR w="12700">
                      <a:solidFill>
                        <a:srgbClr val="5D5D5D"/>
                      </a:solidFill>
                      <a:miter lim="400000"/>
                    </a:lnR>
                    <a:lnT w="12700">
                      <a:solidFill>
                        <a:srgbClr val="606060"/>
                      </a:solidFill>
                      <a:miter lim="400000"/>
                    </a:lnT>
                  </a:tcPr>
                </a:tc>
                <a:extLst>
                  <a:ext uri="{0D108BD9-81ED-4DB2-BD59-A6C34878D82A}">
                    <a16:rowId xmlns:a16="http://schemas.microsoft.com/office/drawing/2014/main" val="10000"/>
                  </a:ext>
                </a:extLst>
              </a:tr>
              <a:tr h="1369102">
                <a:tc>
                  <a:txBody>
                    <a:bodyPr/>
                    <a:lstStyle/>
                    <a:p>
                      <a:pPr defTabSz="914400">
                        <a:tabLst>
                          <a:tab pos="1181100" algn="l"/>
                        </a:tabLst>
                        <a:defRPr sz="1800">
                          <a:solidFill>
                            <a:srgbClr val="000000"/>
                          </a:solidFill>
                        </a:defRPr>
                      </a:pPr>
                      <a:r>
                        <a:rPr sz="2800">
                          <a:solidFill>
                            <a:srgbClr val="FFFFFF"/>
                          </a:solidFill>
                          <a:latin typeface="Helvetica Light"/>
                          <a:ea typeface="Helvetica Light"/>
                          <a:cs typeface="Helvetica Light"/>
                          <a:sym typeface="Helvetica Light"/>
                        </a:rPr>
                        <a:t>Object of verbs</a:t>
                      </a:r>
                    </a:p>
                  </a:txBody>
                  <a:tcPr marL="50800" marR="50800" marT="50800" marB="50800" anchor="ctr" horzOverflow="overflow"/>
                </a:tc>
                <a:tc>
                  <a:txBody>
                    <a:bodyPr/>
                    <a:lstStyle/>
                    <a:p>
                      <a:pPr defTabSz="914400">
                        <a:defRPr sz="1800"/>
                      </a:pPr>
                      <a:r>
                        <a:rPr sz="2800">
                          <a:latin typeface="Helvetica Light"/>
                          <a:ea typeface="Helvetica Light"/>
                          <a:cs typeface="Helvetica Light"/>
                          <a:sym typeface="Helvetica Light"/>
                        </a:rPr>
                        <a:t>assert, assign, assume, attend to, avoid, become, breach..</a:t>
                      </a:r>
                    </a:p>
                  </a:txBody>
                  <a:tcPr marL="50800" marR="50800" marT="50800" marB="50800"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1"/>
                  </a:ext>
                </a:extLst>
              </a:tr>
            </a:tbl>
          </a:graphicData>
        </a:graphic>
      </p:graphicFrame>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0" name="Co-occurrence vectors based on syntactic dependencies"/>
          <p:cNvSpPr txBox="1">
            <a:spLocks noGrp="1"/>
          </p:cNvSpPr>
          <p:nvPr>
            <p:ph type="title"/>
          </p:nvPr>
        </p:nvSpPr>
        <p:spPr>
          <a:prstGeom prst="rect">
            <a:avLst/>
          </a:prstGeom>
        </p:spPr>
        <p:txBody>
          <a:bodyPr/>
          <a:lstStyle>
            <a:lvl1pPr defTabSz="467359">
              <a:defRPr sz="6400"/>
            </a:lvl1pPr>
          </a:lstStyle>
          <a:p>
            <a:r>
              <a:t>Co-occurrence vectors based on syntactic dependencies</a:t>
            </a:r>
          </a:p>
        </p:txBody>
      </p:sp>
      <p:pic>
        <p:nvPicPr>
          <p:cNvPr id="491" name="Picture 1028" descr="Picture 1028"/>
          <p:cNvPicPr>
            <a:picLocks noChangeAspect="1"/>
          </p:cNvPicPr>
          <p:nvPr/>
        </p:nvPicPr>
        <p:blipFill>
          <a:blip r:embed="rId2"/>
          <a:stretch>
            <a:fillRect/>
          </a:stretch>
        </p:blipFill>
        <p:spPr>
          <a:xfrm>
            <a:off x="-105582" y="3669060"/>
            <a:ext cx="13292164" cy="4142681"/>
          </a:xfrm>
          <a:prstGeom prst="rect">
            <a:avLst/>
          </a:prstGeom>
          <a:ln w="12700">
            <a:miter lim="400000"/>
          </a:ln>
        </p:spPr>
      </p:pic>
      <p:sp>
        <p:nvSpPr>
          <p:cNvPr id="492" name="Dekang Lin, 1998 “Automatic Retrieval and Clustering of Similar Words”"/>
          <p:cNvSpPr txBox="1"/>
          <p:nvPr/>
        </p:nvSpPr>
        <p:spPr>
          <a:xfrm>
            <a:off x="236451" y="2760805"/>
            <a:ext cx="13173523" cy="560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000"/>
            </a:lvl1pPr>
          </a:lstStyle>
          <a:p>
            <a:r>
              <a:t>Dekang Lin, 1998 “Automatic Retrieval and Clustering of Similar Words”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Alternates to counts"/>
          <p:cNvSpPr txBox="1">
            <a:spLocks noGrp="1"/>
          </p:cNvSpPr>
          <p:nvPr>
            <p:ph type="title"/>
          </p:nvPr>
        </p:nvSpPr>
        <p:spPr>
          <a:prstGeom prst="rect">
            <a:avLst/>
          </a:prstGeom>
        </p:spPr>
        <p:txBody>
          <a:bodyPr/>
          <a:lstStyle/>
          <a:p>
            <a:r>
              <a:t>Alternates to counts</a:t>
            </a:r>
          </a:p>
        </p:txBody>
      </p:sp>
      <p:sp>
        <p:nvSpPr>
          <p:cNvPr id="495" name="Raw word frequency is not a great measure of association between words. It’s very skewed “the” and “of” are very frequent, but maybe not the most discriminative…"/>
          <p:cNvSpPr txBox="1">
            <a:spLocks noGrp="1"/>
          </p:cNvSpPr>
          <p:nvPr>
            <p:ph type="body" idx="1"/>
          </p:nvPr>
        </p:nvSpPr>
        <p:spPr>
          <a:prstGeom prst="rect">
            <a:avLst/>
          </a:prstGeom>
        </p:spPr>
        <p:txBody>
          <a:bodyPr/>
          <a:lstStyle/>
          <a:p>
            <a:r>
              <a:t>Raw word frequency is not a great measure of association between words. It’s very skewed “the” and “of” are very frequent, but maybe not the most discriminative</a:t>
            </a:r>
          </a:p>
          <a:p>
            <a:r>
              <a:t>We’d rather have a measure that asks whether a context word is particularly informative about the target word.</a:t>
            </a:r>
          </a:p>
          <a:p>
            <a:r>
              <a:t>Instead of raw counts, it’s common to transform vectors using TF-IDF or PPMI</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TF-IDF"/>
          <p:cNvSpPr txBox="1">
            <a:spLocks noGrp="1"/>
          </p:cNvSpPr>
          <p:nvPr>
            <p:ph type="title"/>
          </p:nvPr>
        </p:nvSpPr>
        <p:spPr>
          <a:prstGeom prst="rect">
            <a:avLst/>
          </a:prstGeom>
        </p:spPr>
        <p:txBody>
          <a:bodyPr/>
          <a:lstStyle/>
          <a:p>
            <a:r>
              <a:t>TF-IDF</a:t>
            </a:r>
          </a:p>
        </p:txBody>
      </p:sp>
      <p:sp>
        <p:nvSpPr>
          <p:cNvPr id="500" name="Term frequency * inverse document frequency"/>
          <p:cNvSpPr txBox="1">
            <a:spLocks noGrp="1"/>
          </p:cNvSpPr>
          <p:nvPr>
            <p:ph type="body" idx="1"/>
          </p:nvPr>
        </p:nvSpPr>
        <p:spPr>
          <a:prstGeom prst="rect">
            <a:avLst/>
          </a:prstGeom>
        </p:spPr>
        <p:txBody>
          <a:bodyPr anchor="t"/>
          <a:lstStyle/>
          <a:p>
            <a:pPr marL="0" indent="0" algn="ctr">
              <a:buSzTx/>
              <a:buNone/>
              <a:defRPr sz="4000"/>
            </a:pPr>
            <a:r>
              <a:rPr i="1">
                <a:latin typeface="Helvetica"/>
                <a:ea typeface="Helvetica"/>
                <a:cs typeface="Helvetica"/>
                <a:sym typeface="Helvetica"/>
              </a:rPr>
              <a:t>Term frequency</a:t>
            </a:r>
            <a:r>
              <a:t> * </a:t>
            </a:r>
            <a:r>
              <a:rPr i="1">
                <a:latin typeface="Helvetica"/>
                <a:ea typeface="Helvetica"/>
                <a:cs typeface="Helvetica"/>
                <a:sym typeface="Helvetica"/>
              </a:rPr>
              <a:t>inverse document frequency</a:t>
            </a:r>
          </a:p>
        </p:txBody>
      </p:sp>
      <p:pic>
        <p:nvPicPr>
          <p:cNvPr id="501" name="Line Line" descr="Line Line"/>
          <p:cNvPicPr>
            <a:picLocks/>
          </p:cNvPicPr>
          <p:nvPr/>
        </p:nvPicPr>
        <p:blipFill>
          <a:blip r:embed="rId3"/>
          <a:stretch>
            <a:fillRect/>
          </a:stretch>
        </p:blipFill>
        <p:spPr>
          <a:xfrm rot="17941208">
            <a:off x="2212484" y="3955753"/>
            <a:ext cx="1805899" cy="563574"/>
          </a:xfrm>
          <a:prstGeom prst="rect">
            <a:avLst/>
          </a:prstGeom>
        </p:spPr>
      </p:pic>
      <p:pic>
        <p:nvPicPr>
          <p:cNvPr id="503" name="Line Line" descr="Line Line"/>
          <p:cNvPicPr>
            <a:picLocks/>
          </p:cNvPicPr>
          <p:nvPr/>
        </p:nvPicPr>
        <p:blipFill>
          <a:blip r:embed="rId4"/>
          <a:stretch>
            <a:fillRect/>
          </a:stretch>
        </p:blipFill>
        <p:spPr>
          <a:xfrm rot="14380690">
            <a:off x="8416661" y="3794467"/>
            <a:ext cx="1527366" cy="563575"/>
          </a:xfrm>
          <a:prstGeom prst="rect">
            <a:avLst/>
          </a:prstGeom>
        </p:spPr>
      </p:pic>
      <p:sp>
        <p:nvSpPr>
          <p:cNvPr id="505" name="How often a…"/>
          <p:cNvSpPr txBox="1"/>
          <p:nvPr/>
        </p:nvSpPr>
        <p:spPr>
          <a:xfrm>
            <a:off x="466196" y="4904955"/>
            <a:ext cx="4975776" cy="2152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b="0">
                <a:latin typeface="Chalkduster"/>
                <a:ea typeface="Chalkduster"/>
                <a:cs typeface="Chalkduster"/>
                <a:sym typeface="Chalkduster"/>
              </a:defRPr>
            </a:pPr>
            <a:r>
              <a:t>How often a </a:t>
            </a:r>
          </a:p>
          <a:p>
            <a:pPr>
              <a:defRPr sz="3600" b="0">
                <a:latin typeface="Chalkduster"/>
                <a:ea typeface="Chalkduster"/>
                <a:cs typeface="Chalkduster"/>
                <a:sym typeface="Chalkduster"/>
              </a:defRPr>
            </a:pPr>
            <a:r>
              <a:t>word occurred in </a:t>
            </a:r>
          </a:p>
          <a:p>
            <a:pPr>
              <a:defRPr sz="3600" b="0">
                <a:latin typeface="Chalkduster"/>
                <a:ea typeface="Chalkduster"/>
                <a:cs typeface="Chalkduster"/>
                <a:sym typeface="Chalkduster"/>
              </a:defRPr>
            </a:pPr>
            <a:r>
              <a:t>a document</a:t>
            </a:r>
          </a:p>
        </p:txBody>
      </p:sp>
      <p:sp>
        <p:nvSpPr>
          <p:cNvPr id="506" name="1 over the number…"/>
          <p:cNvSpPr txBox="1"/>
          <p:nvPr/>
        </p:nvSpPr>
        <p:spPr>
          <a:xfrm>
            <a:off x="7015376" y="4657581"/>
            <a:ext cx="5560286" cy="2152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b="0">
                <a:latin typeface="Chalkduster"/>
                <a:ea typeface="Chalkduster"/>
                <a:cs typeface="Chalkduster"/>
                <a:sym typeface="Chalkduster"/>
              </a:defRPr>
            </a:pPr>
            <a:r>
              <a:t>1 over the number</a:t>
            </a:r>
          </a:p>
          <a:p>
            <a:pPr>
              <a:defRPr sz="3600" b="0">
                <a:latin typeface="Chalkduster"/>
                <a:ea typeface="Chalkduster"/>
                <a:cs typeface="Chalkduster"/>
                <a:sym typeface="Chalkduster"/>
              </a:defRPr>
            </a:pPr>
            <a:r>
              <a:t>of documents that it</a:t>
            </a:r>
          </a:p>
          <a:p>
            <a:pPr>
              <a:defRPr sz="3600" b="0">
                <a:latin typeface="Chalkduster"/>
                <a:ea typeface="Chalkduster"/>
                <a:cs typeface="Chalkduster"/>
                <a:sym typeface="Chalkduster"/>
              </a:defRPr>
            </a:pPr>
            <a:r>
              <a:t>occurred in</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Sparse v. Dense Vectors"/>
          <p:cNvSpPr txBox="1">
            <a:spLocks noGrp="1"/>
          </p:cNvSpPr>
          <p:nvPr>
            <p:ph type="title"/>
          </p:nvPr>
        </p:nvSpPr>
        <p:spPr>
          <a:prstGeom prst="rect">
            <a:avLst/>
          </a:prstGeom>
        </p:spPr>
        <p:txBody>
          <a:bodyPr/>
          <a:lstStyle>
            <a:lvl1pPr defTabSz="578358">
              <a:defRPr sz="7919"/>
            </a:lvl1pPr>
          </a:lstStyle>
          <a:p>
            <a:r>
              <a:t>Sparse v. Dense Vectors</a:t>
            </a:r>
          </a:p>
        </p:txBody>
      </p:sp>
      <p:sp>
        <p:nvSpPr>
          <p:cNvPr id="511" name="Co-occurrence matrix (weighted by TF-IDF or mutual information)…"/>
          <p:cNvSpPr txBox="1">
            <a:spLocks noGrp="1"/>
          </p:cNvSpPr>
          <p:nvPr>
            <p:ph type="body" idx="1"/>
          </p:nvPr>
        </p:nvSpPr>
        <p:spPr>
          <a:prstGeom prst="rect">
            <a:avLst/>
          </a:prstGeom>
        </p:spPr>
        <p:txBody>
          <a:bodyPr/>
          <a:lstStyle/>
          <a:p>
            <a:r>
              <a:t>Co-occurrence matrix (weighted by TF-IDF or mutual information) </a:t>
            </a:r>
          </a:p>
          <a:p>
            <a:pPr lvl="1"/>
            <a:r>
              <a:rPr b="1">
                <a:latin typeface="Helvetica"/>
                <a:ea typeface="Helvetica"/>
                <a:cs typeface="Helvetica"/>
                <a:sym typeface="Helvetica"/>
              </a:rPr>
              <a:t>Long</a:t>
            </a:r>
            <a:r>
              <a:t> (length |V| = 50,000+)</a:t>
            </a:r>
          </a:p>
          <a:p>
            <a:pPr lvl="1"/>
            <a:r>
              <a:rPr b="1">
                <a:latin typeface="Helvetica"/>
                <a:ea typeface="Helvetica"/>
                <a:cs typeface="Helvetica"/>
                <a:sym typeface="Helvetica"/>
              </a:rPr>
              <a:t>Sparse</a:t>
            </a:r>
            <a:r>
              <a:t> (most elements are zeros)</a:t>
            </a:r>
          </a:p>
          <a:p>
            <a:r>
              <a:t>Alternative: learn vectors that are</a:t>
            </a:r>
          </a:p>
          <a:p>
            <a:pPr lvl="1"/>
            <a:r>
              <a:rPr b="1">
                <a:latin typeface="Helvetica"/>
                <a:ea typeface="Helvetica"/>
                <a:cs typeface="Helvetica"/>
                <a:sym typeface="Helvetica"/>
              </a:rPr>
              <a:t>Short</a:t>
            </a:r>
            <a:r>
              <a:t> (length 200-1000)</a:t>
            </a:r>
          </a:p>
          <a:p>
            <a:pPr lvl="1"/>
            <a:r>
              <a:rPr b="1">
                <a:latin typeface="Helvetica"/>
                <a:ea typeface="Helvetica"/>
                <a:cs typeface="Helvetica"/>
                <a:sym typeface="Helvetica"/>
              </a:rPr>
              <a:t>Dense</a:t>
            </a:r>
            <a:r>
              <a:t> (most elements are non-zero)</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parse v. Dense Vectors"/>
          <p:cNvSpPr txBox="1">
            <a:spLocks noGrp="1"/>
          </p:cNvSpPr>
          <p:nvPr>
            <p:ph type="title"/>
          </p:nvPr>
        </p:nvSpPr>
        <p:spPr>
          <a:prstGeom prst="rect">
            <a:avLst/>
          </a:prstGeom>
        </p:spPr>
        <p:txBody>
          <a:bodyPr/>
          <a:lstStyle>
            <a:lvl1pPr defTabSz="578358">
              <a:defRPr sz="7919"/>
            </a:lvl1pPr>
          </a:lstStyle>
          <a:p>
            <a:r>
              <a:t>Sparse v. Dense Vectors</a:t>
            </a:r>
          </a:p>
        </p:txBody>
      </p:sp>
      <p:sp>
        <p:nvSpPr>
          <p:cNvPr id="516" name="Why dense vectors? Short vectors may be easier to use as features in machine learning (fewer weights to tune)…"/>
          <p:cNvSpPr txBox="1">
            <a:spLocks noGrp="1"/>
          </p:cNvSpPr>
          <p:nvPr>
            <p:ph type="body" idx="1"/>
          </p:nvPr>
        </p:nvSpPr>
        <p:spPr>
          <a:prstGeom prst="rect">
            <a:avLst/>
          </a:prstGeom>
        </p:spPr>
        <p:txBody>
          <a:bodyPr/>
          <a:lstStyle/>
          <a:p>
            <a:r>
              <a:t>Why dense vectors? Short vectors may be easier to use as features in machine learning (fewer weights to tune)</a:t>
            </a:r>
          </a:p>
          <a:p>
            <a:r>
              <a:t>Dense vectors may </a:t>
            </a:r>
            <a:r>
              <a:rPr i="1">
                <a:latin typeface="Helvetica"/>
                <a:ea typeface="Helvetica"/>
                <a:cs typeface="Helvetica"/>
                <a:sym typeface="Helvetica"/>
              </a:rPr>
              <a:t>generalize</a:t>
            </a:r>
            <a:r>
              <a:t> better than storing explicit counts</a:t>
            </a:r>
          </a:p>
          <a:p>
            <a:r>
              <a:t>Neural networks produce dense vectors as output from their final hidden layer.  These "word embeddings" are very popular at the moment</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Title 1"/>
          <p:cNvSpPr txBox="1">
            <a:spLocks noGrp="1"/>
          </p:cNvSpPr>
          <p:nvPr>
            <p:ph type="title"/>
          </p:nvPr>
        </p:nvSpPr>
        <p:spPr>
          <a:prstGeom prst="rect">
            <a:avLst/>
          </a:prstGeom>
        </p:spPr>
        <p:txBody>
          <a:bodyPr/>
          <a:lstStyle/>
          <a:p>
            <a:r>
              <a:t>Skip-grams, CBOW</a:t>
            </a:r>
          </a:p>
        </p:txBody>
      </p:sp>
      <p:sp>
        <p:nvSpPr>
          <p:cNvPr id="519" name="Content Placeholder 2"/>
          <p:cNvSpPr txBox="1">
            <a:spLocks noGrp="1"/>
          </p:cNvSpPr>
          <p:nvPr>
            <p:ph type="body" idx="1"/>
          </p:nvPr>
        </p:nvSpPr>
        <p:spPr>
          <a:xfrm>
            <a:off x="952500" y="2590800"/>
            <a:ext cx="11099800" cy="6807132"/>
          </a:xfrm>
          <a:prstGeom prst="rect">
            <a:avLst/>
          </a:prstGeom>
        </p:spPr>
        <p:txBody>
          <a:bodyPr/>
          <a:lstStyle/>
          <a:p>
            <a:pPr marL="0" indent="0" defTabSz="531622">
              <a:spcBef>
                <a:spcPts val="3800"/>
              </a:spcBef>
              <a:buSzTx/>
              <a:buNone/>
              <a:defRPr sz="3276"/>
            </a:pPr>
            <a:r>
              <a:t>Learn embeddings as part of the process of word prediction.</a:t>
            </a:r>
          </a:p>
          <a:p>
            <a:pPr marL="0" indent="0" defTabSz="531622">
              <a:spcBef>
                <a:spcPts val="3800"/>
              </a:spcBef>
              <a:buSzTx/>
              <a:buNone/>
              <a:defRPr sz="3276"/>
            </a:pPr>
            <a:r>
              <a:t>Train a neural network to predict neighboring words</a:t>
            </a:r>
          </a:p>
          <a:p>
            <a:pPr marL="0" lvl="2" indent="312039" defTabSz="531622">
              <a:spcBef>
                <a:spcPts val="800"/>
              </a:spcBef>
              <a:buSzTx/>
              <a:buNone/>
              <a:defRPr sz="3276"/>
            </a:pPr>
            <a:r>
              <a:t>Inspired by neural net language models.</a:t>
            </a:r>
          </a:p>
          <a:p>
            <a:pPr marL="0" lvl="2" indent="312039" defTabSz="531622">
              <a:spcBef>
                <a:spcPts val="800"/>
              </a:spcBef>
              <a:buSzTx/>
              <a:buNone/>
              <a:defRPr sz="3276"/>
            </a:pPr>
            <a:r>
              <a:t>In so doing, learn dense embeddings for the words in the training corpus.</a:t>
            </a:r>
          </a:p>
          <a:p>
            <a:pPr marL="0" indent="0" defTabSz="531622">
              <a:spcBef>
                <a:spcPts val="3800"/>
              </a:spcBef>
              <a:buSzTx/>
              <a:buNone/>
              <a:defRPr sz="3276"/>
            </a:pPr>
            <a:r>
              <a:t>Advantages:</a:t>
            </a:r>
          </a:p>
          <a:p>
            <a:pPr marL="0" lvl="1" indent="416052" defTabSz="531622">
              <a:spcBef>
                <a:spcPts val="800"/>
              </a:spcBef>
              <a:buSzTx/>
              <a:buNone/>
              <a:defRPr sz="3276"/>
            </a:pPr>
            <a:r>
              <a:t>Fast, easy to train (much faster than SVD)</a:t>
            </a:r>
          </a:p>
          <a:p>
            <a:pPr marL="0" lvl="1" indent="416052" defTabSz="531622">
              <a:spcBef>
                <a:spcPts val="800"/>
              </a:spcBef>
              <a:buSzTx/>
              <a:buNone/>
              <a:defRPr sz="3276"/>
            </a:pPr>
            <a:r>
              <a:t>Available online in the word2vec package</a:t>
            </a:r>
          </a:p>
          <a:p>
            <a:pPr marL="0" lvl="1" indent="416052" defTabSz="531622">
              <a:spcBef>
                <a:spcPts val="800"/>
              </a:spcBef>
              <a:buSzTx/>
              <a:buNone/>
              <a:defRPr sz="3276"/>
            </a:pPr>
            <a:r>
              <a:t>Including sets of pretrained embeddings!</a:t>
            </a:r>
          </a:p>
        </p:txBody>
      </p:sp>
      <p:sp>
        <p:nvSpPr>
          <p:cNvPr id="520" name="Mikolov et al. 2013"/>
          <p:cNvSpPr txBox="1"/>
          <p:nvPr/>
        </p:nvSpPr>
        <p:spPr>
          <a:xfrm>
            <a:off x="7731865" y="1995835"/>
            <a:ext cx="2806600"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Mikolov et al. 2013</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Image" descr="Image"/>
          <p:cNvPicPr>
            <a:picLocks noChangeAspect="1"/>
          </p:cNvPicPr>
          <p:nvPr/>
        </p:nvPicPr>
        <p:blipFill>
          <a:blip r:embed="rId2"/>
          <a:stretch>
            <a:fillRect/>
          </a:stretch>
        </p:blipFill>
        <p:spPr>
          <a:xfrm>
            <a:off x="1786135" y="-12952"/>
            <a:ext cx="9432530" cy="11328904"/>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kip-Grams"/>
          <p:cNvSpPr txBox="1">
            <a:spLocks noGrp="1"/>
          </p:cNvSpPr>
          <p:nvPr>
            <p:ph type="title"/>
          </p:nvPr>
        </p:nvSpPr>
        <p:spPr>
          <a:prstGeom prst="rect">
            <a:avLst/>
          </a:prstGeom>
        </p:spPr>
        <p:txBody>
          <a:bodyPr/>
          <a:lstStyle/>
          <a:p>
            <a:r>
              <a:t>Skip-Grams</a:t>
            </a:r>
          </a:p>
        </p:txBody>
      </p:sp>
      <p:sp>
        <p:nvSpPr>
          <p:cNvPr id="523" name="Predict each neighboring word in a context window of 2C of surrounding words…"/>
          <p:cNvSpPr txBox="1">
            <a:spLocks noGrp="1"/>
          </p:cNvSpPr>
          <p:nvPr>
            <p:ph type="body" idx="1"/>
          </p:nvPr>
        </p:nvSpPr>
        <p:spPr>
          <a:prstGeom prst="rect">
            <a:avLst/>
          </a:prstGeom>
        </p:spPr>
        <p:txBody>
          <a:bodyPr/>
          <a:lstStyle/>
          <a:p>
            <a:r>
              <a:t>Predict each neighboring word in a context window of 2C of surrounding words</a:t>
            </a:r>
          </a:p>
          <a:p>
            <a:r>
              <a:t>So for C=2, we are given a word w</a:t>
            </a:r>
            <a:r>
              <a:rPr baseline="-5999"/>
              <a:t>t</a:t>
            </a:r>
            <a:r>
              <a:t> and we try to predict its 4 surrounding words </a:t>
            </a:r>
          </a:p>
          <a:p>
            <a:pPr algn="ctr"/>
            <a:r>
              <a:t>[w</a:t>
            </a:r>
            <a:r>
              <a:rPr baseline="-5999"/>
              <a:t>t-2</a:t>
            </a:r>
            <a:r>
              <a:t>, w</a:t>
            </a:r>
            <a:r>
              <a:rPr baseline="-5999"/>
              <a:t>t-1</a:t>
            </a:r>
            <a:r>
              <a:t>, w</a:t>
            </a:r>
            <a:r>
              <a:rPr baseline="-5999"/>
              <a:t>t+1</a:t>
            </a:r>
            <a:r>
              <a:t>, w</a:t>
            </a:r>
            <a:r>
              <a:rPr baseline="-5999"/>
              <a:t>t+2</a:t>
            </a:r>
            <a:r>
              <a:t>]</a:t>
            </a:r>
          </a:p>
          <a:p>
            <a:r>
              <a:t>Uses "negative sampling" for training</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Negative sampling"/>
          <p:cNvSpPr txBox="1">
            <a:spLocks noGrp="1"/>
          </p:cNvSpPr>
          <p:nvPr>
            <p:ph type="title"/>
          </p:nvPr>
        </p:nvSpPr>
        <p:spPr>
          <a:prstGeom prst="rect">
            <a:avLst/>
          </a:prstGeom>
        </p:spPr>
        <p:txBody>
          <a:bodyPr/>
          <a:lstStyle/>
          <a:p>
            <a:r>
              <a:t>Negative sampling</a:t>
            </a:r>
          </a:p>
        </p:txBody>
      </p:sp>
      <p:pic>
        <p:nvPicPr>
          <p:cNvPr id="526" name="Image" descr="Image"/>
          <p:cNvPicPr>
            <a:picLocks noChangeAspect="1"/>
          </p:cNvPicPr>
          <p:nvPr/>
        </p:nvPicPr>
        <p:blipFill>
          <a:blip r:embed="rId2"/>
          <a:stretch>
            <a:fillRect/>
          </a:stretch>
        </p:blipFill>
        <p:spPr>
          <a:xfrm>
            <a:off x="785580" y="2597262"/>
            <a:ext cx="11433640" cy="1315891"/>
          </a:xfrm>
          <a:prstGeom prst="rect">
            <a:avLst/>
          </a:prstGeom>
          <a:ln w="12700">
            <a:miter lim="400000"/>
          </a:ln>
        </p:spPr>
      </p:pic>
      <p:pic>
        <p:nvPicPr>
          <p:cNvPr id="527" name="Image" descr="Image"/>
          <p:cNvPicPr>
            <a:picLocks noChangeAspect="1"/>
          </p:cNvPicPr>
          <p:nvPr/>
        </p:nvPicPr>
        <p:blipFill>
          <a:blip r:embed="rId3"/>
          <a:stretch>
            <a:fillRect/>
          </a:stretch>
        </p:blipFill>
        <p:spPr>
          <a:xfrm>
            <a:off x="-1" y="8391118"/>
            <a:ext cx="13004801" cy="953231"/>
          </a:xfrm>
          <a:prstGeom prst="rect">
            <a:avLst/>
          </a:prstGeom>
          <a:ln w="12700">
            <a:miter lim="400000"/>
          </a:ln>
        </p:spPr>
      </p:pic>
      <p:pic>
        <p:nvPicPr>
          <p:cNvPr id="528" name="Line Line" descr="Line Line"/>
          <p:cNvPicPr>
            <a:picLocks/>
          </p:cNvPicPr>
          <p:nvPr/>
        </p:nvPicPr>
        <p:blipFill>
          <a:blip r:embed="rId4"/>
          <a:stretch>
            <a:fillRect/>
          </a:stretch>
        </p:blipFill>
        <p:spPr>
          <a:xfrm rot="17941208">
            <a:off x="3361005" y="3938083"/>
            <a:ext cx="1805900" cy="563575"/>
          </a:xfrm>
          <a:prstGeom prst="rect">
            <a:avLst/>
          </a:prstGeom>
        </p:spPr>
      </p:pic>
      <p:sp>
        <p:nvSpPr>
          <p:cNvPr id="530" name="We want predictions…"/>
          <p:cNvSpPr txBox="1"/>
          <p:nvPr/>
        </p:nvSpPr>
        <p:spPr>
          <a:xfrm>
            <a:off x="843430" y="4806115"/>
            <a:ext cx="6836404" cy="146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b="0">
                <a:latin typeface="Chalkduster"/>
                <a:ea typeface="Chalkduster"/>
                <a:cs typeface="Chalkduster"/>
                <a:sym typeface="Chalkduster"/>
              </a:defRPr>
            </a:pPr>
            <a:r>
              <a:t>We want predictions </a:t>
            </a:r>
          </a:p>
          <a:p>
            <a:pPr>
              <a:defRPr sz="3600" b="0">
                <a:latin typeface="Chalkduster"/>
                <a:ea typeface="Chalkduster"/>
                <a:cs typeface="Chalkduster"/>
                <a:sym typeface="Chalkduster"/>
              </a:defRPr>
            </a:pPr>
            <a:r>
              <a:t>of these words to be high</a:t>
            </a:r>
          </a:p>
        </p:txBody>
      </p:sp>
      <p:pic>
        <p:nvPicPr>
          <p:cNvPr id="531" name="Line Line" descr="Line Line"/>
          <p:cNvPicPr>
            <a:picLocks/>
          </p:cNvPicPr>
          <p:nvPr/>
        </p:nvPicPr>
        <p:blipFill>
          <a:blip r:embed="rId5"/>
          <a:stretch>
            <a:fillRect/>
          </a:stretch>
        </p:blipFill>
        <p:spPr>
          <a:xfrm rot="2218187">
            <a:off x="9568790" y="7852584"/>
            <a:ext cx="1581303" cy="563574"/>
          </a:xfrm>
          <a:prstGeom prst="rect">
            <a:avLst/>
          </a:prstGeom>
        </p:spPr>
      </p:pic>
      <p:sp>
        <p:nvSpPr>
          <p:cNvPr id="533" name="And these words to be low"/>
          <p:cNvSpPr txBox="1"/>
          <p:nvPr/>
        </p:nvSpPr>
        <p:spPr>
          <a:xfrm>
            <a:off x="5598496" y="6941517"/>
            <a:ext cx="7121838" cy="781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b="0">
                <a:latin typeface="Chalkduster"/>
                <a:ea typeface="Chalkduster"/>
                <a:cs typeface="Chalkduster"/>
                <a:sym typeface="Chalkduster"/>
              </a:defRPr>
            </a:lvl1pPr>
          </a:lstStyle>
          <a:p>
            <a:r>
              <a:t>And these words to be low</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5" name="Content Placeholder 4" descr="Content Placeholder 4"/>
          <p:cNvPicPr>
            <a:picLocks noChangeAspect="1"/>
          </p:cNvPicPr>
          <p:nvPr/>
        </p:nvPicPr>
        <p:blipFill>
          <a:blip r:embed="rId2"/>
          <a:stretch>
            <a:fillRect/>
          </a:stretch>
        </p:blipFill>
        <p:spPr>
          <a:xfrm>
            <a:off x="64204" y="2912854"/>
            <a:ext cx="12876392" cy="5977561"/>
          </a:xfrm>
          <a:prstGeom prst="rect">
            <a:avLst/>
          </a:prstGeom>
          <a:ln w="12700">
            <a:miter lim="400000"/>
          </a:ln>
        </p:spPr>
      </p:pic>
      <p:sp>
        <p:nvSpPr>
          <p:cNvPr id="536" name="Neural Network"/>
          <p:cNvSpPr txBox="1">
            <a:spLocks noGrp="1"/>
          </p:cNvSpPr>
          <p:nvPr>
            <p:ph type="title" idx="4294967295"/>
          </p:nvPr>
        </p:nvSpPr>
        <p:spPr>
          <a:prstGeom prst="rect">
            <a:avLst/>
          </a:prstGeom>
        </p:spPr>
        <p:txBody>
          <a:bodyPr/>
          <a:lstStyle/>
          <a:p>
            <a:r>
              <a:t>Neural Network</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Properties of Embeddings"/>
          <p:cNvSpPr txBox="1">
            <a:spLocks noGrp="1"/>
          </p:cNvSpPr>
          <p:nvPr>
            <p:ph type="title"/>
          </p:nvPr>
        </p:nvSpPr>
        <p:spPr>
          <a:prstGeom prst="rect">
            <a:avLst/>
          </a:prstGeom>
        </p:spPr>
        <p:txBody>
          <a:bodyPr/>
          <a:lstStyle>
            <a:lvl1pPr defTabSz="537463">
              <a:defRPr sz="7360"/>
            </a:lvl1pPr>
          </a:lstStyle>
          <a:p>
            <a:r>
              <a:t>Properties of Embeddings</a:t>
            </a:r>
          </a:p>
        </p:txBody>
      </p:sp>
      <p:sp>
        <p:nvSpPr>
          <p:cNvPr id="539" name="Nearest Neighbors are surprisingly good"/>
          <p:cNvSpPr txBox="1">
            <a:spLocks noGrp="1"/>
          </p:cNvSpPr>
          <p:nvPr>
            <p:ph type="body" idx="1"/>
          </p:nvPr>
        </p:nvSpPr>
        <p:spPr>
          <a:prstGeom prst="rect">
            <a:avLst/>
          </a:prstGeom>
        </p:spPr>
        <p:txBody>
          <a:bodyPr anchor="t"/>
          <a:lstStyle/>
          <a:p>
            <a:r>
              <a:t>Nearest Neighbors are surprisingly good</a:t>
            </a:r>
          </a:p>
        </p:txBody>
      </p:sp>
      <p:pic>
        <p:nvPicPr>
          <p:cNvPr id="540" name="Image" descr="Image"/>
          <p:cNvPicPr>
            <a:picLocks noChangeAspect="1"/>
          </p:cNvPicPr>
          <p:nvPr/>
        </p:nvPicPr>
        <p:blipFill>
          <a:blip r:embed="rId2"/>
          <a:stretch>
            <a:fillRect/>
          </a:stretch>
        </p:blipFill>
        <p:spPr>
          <a:xfrm>
            <a:off x="-1071814" y="3508083"/>
            <a:ext cx="14076614" cy="1700739"/>
          </a:xfrm>
          <a:prstGeom prst="rect">
            <a:avLst/>
          </a:prstGeom>
          <a:ln w="12700">
            <a:miter lim="400000"/>
          </a:ln>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Embeddings capture relational meanings"/>
          <p:cNvSpPr txBox="1">
            <a:spLocks noGrp="1"/>
          </p:cNvSpPr>
          <p:nvPr>
            <p:ph type="title"/>
          </p:nvPr>
        </p:nvSpPr>
        <p:spPr>
          <a:prstGeom prst="rect">
            <a:avLst/>
          </a:prstGeom>
        </p:spPr>
        <p:txBody>
          <a:bodyPr/>
          <a:lstStyle>
            <a:lvl1pPr defTabSz="490727">
              <a:defRPr sz="6719"/>
            </a:lvl1pPr>
          </a:lstStyle>
          <a:p>
            <a:r>
              <a:t>Embeddings capture relational meanings</a:t>
            </a:r>
          </a:p>
        </p:txBody>
      </p:sp>
      <p:sp>
        <p:nvSpPr>
          <p:cNvPr id="543" name=".vector('king') - vector('man') + vector('queen')  ≅ vector('woman')"/>
          <p:cNvSpPr txBox="1">
            <a:spLocks noGrp="1"/>
          </p:cNvSpPr>
          <p:nvPr>
            <p:ph type="body" idx="1"/>
          </p:nvPr>
        </p:nvSpPr>
        <p:spPr>
          <a:prstGeom prst="rect">
            <a:avLst/>
          </a:prstGeom>
        </p:spPr>
        <p:txBody>
          <a:bodyPr anchor="t"/>
          <a:lstStyle/>
          <a:p>
            <a:r>
              <a:t>.vector('king') - vector('man') + vector('queen')  ≅ vector('woman')</a:t>
            </a:r>
          </a:p>
        </p:txBody>
      </p:sp>
      <p:pic>
        <p:nvPicPr>
          <p:cNvPr id="544" name="Image" descr="Image"/>
          <p:cNvPicPr>
            <a:picLocks noChangeAspect="1"/>
          </p:cNvPicPr>
          <p:nvPr/>
        </p:nvPicPr>
        <p:blipFill>
          <a:blip r:embed="rId2"/>
          <a:stretch>
            <a:fillRect/>
          </a:stretch>
        </p:blipFill>
        <p:spPr>
          <a:xfrm>
            <a:off x="4050314" y="4409061"/>
            <a:ext cx="5575615" cy="4115999"/>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6" name="Image" descr="Image"/>
          <p:cNvPicPr>
            <a:picLocks noChangeAspect="1"/>
          </p:cNvPicPr>
          <p:nvPr/>
        </p:nvPicPr>
        <p:blipFill>
          <a:blip r:embed="rId2"/>
          <a:stretch>
            <a:fillRect/>
          </a:stretch>
        </p:blipFill>
        <p:spPr>
          <a:xfrm>
            <a:off x="197481" y="-124501"/>
            <a:ext cx="12609838" cy="14584696"/>
          </a:xfrm>
          <a:prstGeom prst="rect">
            <a:avLst/>
          </a:prstGeom>
          <a:ln w="12700">
            <a:miter lim="400000"/>
          </a:ln>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DFDAC4"/>
        </a:solidFill>
        <a:effectLst/>
      </p:bgPr>
    </p:bg>
    <p:spTree>
      <p:nvGrpSpPr>
        <p:cNvPr id="1" name=""/>
        <p:cNvGrpSpPr/>
        <p:nvPr/>
      </p:nvGrpSpPr>
      <p:grpSpPr>
        <a:xfrm>
          <a:off x="0" y="0"/>
          <a:ext cx="0" cy="0"/>
          <a:chOff x="0" y="0"/>
          <a:chExt cx="0" cy="0"/>
        </a:xfrm>
      </p:grpSpPr>
      <p:sp>
        <p:nvSpPr>
          <p:cNvPr id="548" name="Demo of word vectors"/>
          <p:cNvSpPr txBox="1">
            <a:spLocks noGrp="1"/>
          </p:cNvSpPr>
          <p:nvPr>
            <p:ph type="title"/>
          </p:nvPr>
        </p:nvSpPr>
        <p:spPr>
          <a:prstGeom prst="rect">
            <a:avLst/>
          </a:prstGeom>
        </p:spPr>
        <p:txBody>
          <a:bodyPr/>
          <a:lstStyle/>
          <a:p>
            <a:r>
              <a:t>Demo of word vectors</a:t>
            </a:r>
          </a:p>
        </p:txBody>
      </p:sp>
      <p:sp>
        <p:nvSpPr>
          <p:cNvPr id="549" name="# Install Magnitude…"/>
          <p:cNvSpPr txBox="1"/>
          <p:nvPr/>
        </p:nvSpPr>
        <p:spPr>
          <a:xfrm>
            <a:off x="928628" y="2260599"/>
            <a:ext cx="10849348" cy="695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900" b="0">
                <a:solidFill>
                  <a:srgbClr val="4D2F2D"/>
                </a:solidFill>
                <a:latin typeface="Menlo"/>
                <a:ea typeface="Menlo"/>
                <a:cs typeface="Menlo"/>
                <a:sym typeface="Menlo"/>
              </a:defRPr>
            </a:pPr>
            <a:r>
              <a:t># Install Magnitude</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900" b="0">
                <a:solidFill>
                  <a:srgbClr val="4D2F2D"/>
                </a:solidFill>
                <a:latin typeface="Menlo"/>
                <a:ea typeface="Menlo"/>
                <a:cs typeface="Menlo"/>
                <a:sym typeface="Menlo"/>
              </a:defRPr>
            </a:pPr>
            <a:r>
              <a:t>pip3 install pymagnitude</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900" b="0">
                <a:solidFill>
                  <a:srgbClr val="4D2F2D"/>
                </a:solidFill>
                <a:latin typeface="Menlo"/>
                <a:ea typeface="Menlo"/>
                <a:cs typeface="Menlo"/>
                <a:sym typeface="Menlo"/>
              </a:defRPr>
            </a:pPr>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900" b="0">
                <a:solidFill>
                  <a:srgbClr val="4D2F2D"/>
                </a:solidFill>
                <a:latin typeface="Menlo"/>
                <a:ea typeface="Menlo"/>
                <a:cs typeface="Menlo"/>
                <a:sym typeface="Menlo"/>
              </a:defRPr>
            </a:pPr>
            <a:r>
              <a:t># Download Google’s word2vec vectors</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900" b="0">
                <a:solidFill>
                  <a:srgbClr val="4D2F2D"/>
                </a:solidFill>
                <a:latin typeface="Menlo"/>
                <a:ea typeface="Menlo"/>
                <a:cs typeface="Menlo"/>
                <a:sym typeface="Menlo"/>
              </a:defRPr>
            </a:pPr>
            <a:r>
              <a:t>wget </a:t>
            </a:r>
            <a:r>
              <a:rPr u="sng">
                <a:hlinkClick r:id="rId2"/>
              </a:rPr>
              <a:t>http://magnitude.plasticity.ai/word2vec+approx/GoogleNews-vectors-negative300.magnitude</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900" b="0">
                <a:solidFill>
                  <a:srgbClr val="4D2F2D"/>
                </a:solidFill>
                <a:latin typeface="Menlo"/>
                <a:ea typeface="Menlo"/>
                <a:cs typeface="Menlo"/>
                <a:sym typeface="Menlo"/>
              </a:defRPr>
            </a:pPr>
            <a:r>
              <a:t># Warning it’s 11GB large </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900" b="0">
                <a:solidFill>
                  <a:srgbClr val="4D2F2D"/>
                </a:solidFill>
                <a:latin typeface="Menlo"/>
                <a:ea typeface="Menlo"/>
                <a:cs typeface="Menlo"/>
                <a:sym typeface="Menlo"/>
              </a:defRPr>
            </a:pPr>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900" b="0">
                <a:solidFill>
                  <a:srgbClr val="4D2F2D"/>
                </a:solidFill>
                <a:latin typeface="Menlo"/>
                <a:ea typeface="Menlo"/>
                <a:cs typeface="Menlo"/>
                <a:sym typeface="Menlo"/>
              </a:defRPr>
            </a:pPr>
            <a:r>
              <a:t># Start Python, and try the commands</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900" b="0">
                <a:solidFill>
                  <a:srgbClr val="4D2F2D"/>
                </a:solidFill>
                <a:latin typeface="Menlo"/>
                <a:ea typeface="Menlo"/>
                <a:cs typeface="Menlo"/>
                <a:sym typeface="Menlo"/>
              </a:defRPr>
            </a:pPr>
            <a:r>
              <a:t># on the next slide</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900" b="0">
                <a:solidFill>
                  <a:srgbClr val="4D2F2D"/>
                </a:solidFill>
                <a:latin typeface="Menlo"/>
                <a:ea typeface="Menlo"/>
                <a:cs typeface="Menlo"/>
                <a:sym typeface="Menlo"/>
              </a:defRPr>
            </a:pPr>
            <a:r>
              <a:t>python3</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DFDAC4"/>
        </a:solidFill>
        <a:effectLst/>
      </p:bgPr>
    </p:bg>
    <p:spTree>
      <p:nvGrpSpPr>
        <p:cNvPr id="1" name=""/>
        <p:cNvGrpSpPr/>
        <p:nvPr/>
      </p:nvGrpSpPr>
      <p:grpSpPr>
        <a:xfrm>
          <a:off x="0" y="0"/>
          <a:ext cx="0" cy="0"/>
          <a:chOff x="0" y="0"/>
          <a:chExt cx="0" cy="0"/>
        </a:xfrm>
      </p:grpSpPr>
      <p:sp>
        <p:nvSpPr>
          <p:cNvPr id="551" name="Demo of word vectors"/>
          <p:cNvSpPr txBox="1">
            <a:spLocks noGrp="1"/>
          </p:cNvSpPr>
          <p:nvPr>
            <p:ph type="title"/>
          </p:nvPr>
        </p:nvSpPr>
        <p:spPr>
          <a:prstGeom prst="rect">
            <a:avLst/>
          </a:prstGeom>
        </p:spPr>
        <p:txBody>
          <a:bodyPr/>
          <a:lstStyle/>
          <a:p>
            <a:r>
              <a:t>Demo of word vectors</a:t>
            </a:r>
          </a:p>
        </p:txBody>
      </p:sp>
      <p:sp>
        <p:nvSpPr>
          <p:cNvPr id="552" name="from pymagnitude import *…"/>
          <p:cNvSpPr txBox="1"/>
          <p:nvPr/>
        </p:nvSpPr>
        <p:spPr>
          <a:xfrm>
            <a:off x="445996" y="1986445"/>
            <a:ext cx="12340326" cy="867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900" b="0">
                <a:solidFill>
                  <a:srgbClr val="4D2F2D"/>
                </a:solidFill>
                <a:latin typeface="Menlo"/>
                <a:ea typeface="Menlo"/>
                <a:cs typeface="Menlo"/>
                <a:sym typeface="Menlo"/>
              </a:defRPr>
            </a:pPr>
            <a:r>
              <a:t>from pymagnitude import *</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900" b="0">
                <a:solidFill>
                  <a:srgbClr val="4D2F2D"/>
                </a:solidFill>
                <a:latin typeface="Menlo"/>
                <a:ea typeface="Menlo"/>
                <a:cs typeface="Menlo"/>
                <a:sym typeface="Menlo"/>
              </a:defRPr>
            </a:pPr>
            <a:r>
              <a:t>vectors = Magnitude("GoogleNews-vectors-negative300-2.magnitude")</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900" b="0">
                <a:solidFill>
                  <a:srgbClr val="4D2F2D"/>
                </a:solidFill>
                <a:latin typeface="Menlo"/>
                <a:ea typeface="Menlo"/>
                <a:cs typeface="Menlo"/>
                <a:sym typeface="Menlo"/>
              </a:defRPr>
            </a:pPr>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900" b="0">
                <a:solidFill>
                  <a:srgbClr val="4D2F2D"/>
                </a:solidFill>
                <a:latin typeface="Menlo"/>
                <a:ea typeface="Menlo"/>
                <a:cs typeface="Menlo"/>
                <a:sym typeface="Menlo"/>
              </a:defRPr>
            </a:pPr>
            <a:r>
              <a:t>queen = vectors.query('queen')</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900" b="0">
                <a:solidFill>
                  <a:srgbClr val="4D2F2D"/>
                </a:solidFill>
                <a:latin typeface="Menlo"/>
                <a:ea typeface="Menlo"/>
                <a:cs typeface="Menlo"/>
                <a:sym typeface="Menlo"/>
              </a:defRPr>
            </a:pPr>
            <a:r>
              <a:t>king = vectors.query("king")</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900" b="0">
                <a:solidFill>
                  <a:srgbClr val="4D2F2D"/>
                </a:solidFill>
                <a:latin typeface="Menlo"/>
                <a:ea typeface="Menlo"/>
                <a:cs typeface="Menlo"/>
                <a:sym typeface="Menlo"/>
              </a:defRPr>
            </a:pPr>
            <a:r>
              <a:t>vectors.similarity(king, queen)</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900" b="0">
                <a:solidFill>
                  <a:srgbClr val="4D2F2D"/>
                </a:solidFill>
                <a:latin typeface="Menlo"/>
                <a:ea typeface="Menlo"/>
                <a:cs typeface="Menlo"/>
                <a:sym typeface="Menlo"/>
              </a:defRPr>
            </a:pPr>
            <a:r>
              <a:t># 0.6510958</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900" b="0">
                <a:solidFill>
                  <a:srgbClr val="4D2F2D"/>
                </a:solidFill>
                <a:latin typeface="Menlo"/>
                <a:ea typeface="Menlo"/>
                <a:cs typeface="Menlo"/>
                <a:sym typeface="Menlo"/>
              </a:defRPr>
            </a:pPr>
            <a:endParaR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900" b="0">
                <a:solidFill>
                  <a:srgbClr val="4D2F2D"/>
                </a:solidFill>
                <a:latin typeface="Menlo"/>
                <a:ea typeface="Menlo"/>
                <a:cs typeface="Menlo"/>
                <a:sym typeface="Menlo"/>
              </a:defRPr>
            </a:pPr>
            <a:r>
              <a:t>vectors.most_similar_approx(king, topn=5)</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900" b="0">
                <a:solidFill>
                  <a:srgbClr val="4D2F2D"/>
                </a:solidFill>
                <a:latin typeface="Menlo"/>
                <a:ea typeface="Menlo"/>
                <a:cs typeface="Menlo"/>
                <a:sym typeface="Menlo"/>
              </a:defRPr>
            </a:pPr>
            <a:r>
              <a:t>#[('king', 1.0), ('kings', 0.72), ('prince', 0.62), ('sultan', 0.59), ('ruler', 0.58)]</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900" b="0">
                <a:solidFill>
                  <a:srgbClr val="4D2F2D"/>
                </a:solidFill>
                <a:latin typeface="Menlo"/>
                <a:ea typeface="Menlo"/>
                <a:cs typeface="Menlo"/>
                <a:sym typeface="Menlo"/>
              </a:defRPr>
            </a:pPr>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Many possible models"/>
          <p:cNvSpPr txBox="1">
            <a:spLocks noGrp="1"/>
          </p:cNvSpPr>
          <p:nvPr>
            <p:ph type="title"/>
          </p:nvPr>
        </p:nvSpPr>
        <p:spPr>
          <a:prstGeom prst="rect">
            <a:avLst/>
          </a:prstGeom>
        </p:spPr>
        <p:txBody>
          <a:bodyPr/>
          <a:lstStyle/>
          <a:p>
            <a:r>
              <a:t>Many possible models</a:t>
            </a:r>
          </a:p>
        </p:txBody>
      </p:sp>
      <p:graphicFrame>
        <p:nvGraphicFramePr>
          <p:cNvPr id="555" name="Table"/>
          <p:cNvGraphicFramePr/>
          <p:nvPr/>
        </p:nvGraphicFramePr>
        <p:xfrm>
          <a:off x="648218" y="2015059"/>
          <a:ext cx="3704011" cy="3470347"/>
        </p:xfrm>
        <a:graphic>
          <a:graphicData uri="http://schemas.openxmlformats.org/drawingml/2006/table">
            <a:tbl>
              <a:tblPr firstRow="1">
                <a:tableStyleId>{EEE7283C-3CF3-47DC-8721-378D4A62B228}</a:tableStyleId>
              </a:tblPr>
              <a:tblGrid>
                <a:gridCol w="3691310">
                  <a:extLst>
                    <a:ext uri="{9D8B030D-6E8A-4147-A177-3AD203B41FA5}">
                      <a16:colId xmlns:a16="http://schemas.microsoft.com/office/drawing/2014/main" val="20000"/>
                    </a:ext>
                  </a:extLst>
                </a:gridCol>
              </a:tblGrid>
              <a:tr h="864411">
                <a:tc>
                  <a:txBody>
                    <a:bodyPr/>
                    <a:lstStyle/>
                    <a:p>
                      <a:pPr defTabSz="914400">
                        <a:tabLst>
                          <a:tab pos="1181100" algn="l"/>
                        </a:tabLst>
                        <a:defRPr sz="1800">
                          <a:solidFill>
                            <a:srgbClr val="000000"/>
                          </a:solidFill>
                        </a:defRPr>
                      </a:pPr>
                      <a:r>
                        <a:rPr sz="3600">
                          <a:solidFill>
                            <a:srgbClr val="FFFFFF"/>
                          </a:solidFill>
                          <a:sym typeface="Helvetica Neue Medium"/>
                        </a:rPr>
                        <a:t>Matrix type</a:t>
                      </a:r>
                    </a:p>
                  </a:txBody>
                  <a:tcPr marL="50800" marR="50800" marT="50800" marB="50800" anchor="ctr" horzOverflow="overflow"/>
                </a:tc>
                <a:extLst>
                  <a:ext uri="{0D108BD9-81ED-4DB2-BD59-A6C34878D82A}">
                    <a16:rowId xmlns:a16="http://schemas.microsoft.com/office/drawing/2014/main" val="10000"/>
                  </a:ext>
                </a:extLst>
              </a:tr>
              <a:tr h="864411">
                <a:tc>
                  <a:txBody>
                    <a:bodyPr/>
                    <a:lstStyle/>
                    <a:p>
                      <a:pPr defTabSz="914400">
                        <a:defRPr sz="1800"/>
                      </a:pPr>
                      <a:r>
                        <a:rPr sz="3600">
                          <a:latin typeface="+mn-lt"/>
                          <a:ea typeface="+mn-ea"/>
                          <a:cs typeface="+mn-cs"/>
                          <a:sym typeface="Helvetica Neue Medium"/>
                        </a:rPr>
                        <a:t>Term-document</a:t>
                      </a:r>
                    </a:p>
                  </a:txBody>
                  <a:tcPr marL="50800" marR="50800" marT="50800" marB="50800" anchor="ctr" horzOverflow="overflow">
                    <a:lnL w="12700">
                      <a:solidFill>
                        <a:srgbClr val="5D5D5D"/>
                      </a:solidFill>
                      <a:miter lim="400000"/>
                    </a:lnL>
                    <a:lnR w="12700">
                      <a:solidFill>
                        <a:srgbClr val="5D5D5D"/>
                      </a:solidFill>
                      <a:miter lim="400000"/>
                    </a:lnR>
                  </a:tcPr>
                </a:tc>
                <a:extLst>
                  <a:ext uri="{0D108BD9-81ED-4DB2-BD59-A6C34878D82A}">
                    <a16:rowId xmlns:a16="http://schemas.microsoft.com/office/drawing/2014/main" val="10001"/>
                  </a:ext>
                </a:extLst>
              </a:tr>
              <a:tr h="864411">
                <a:tc>
                  <a:txBody>
                    <a:bodyPr/>
                    <a:lstStyle/>
                    <a:p>
                      <a:pPr defTabSz="914400">
                        <a:defRPr sz="1800"/>
                      </a:pPr>
                      <a:r>
                        <a:rPr sz="3600">
                          <a:latin typeface="+mn-lt"/>
                          <a:ea typeface="+mn-ea"/>
                          <a:cs typeface="+mn-cs"/>
                          <a:sym typeface="Helvetica Neue Medium"/>
                        </a:rPr>
                        <a:t>Term-context</a:t>
                      </a:r>
                    </a:p>
                  </a:txBody>
                  <a:tcPr marL="50800" marR="50800" marT="50800" marB="50800" anchor="ctr" horzOverflow="overflow">
                    <a:lnL w="12700">
                      <a:solidFill>
                        <a:srgbClr val="5D5D5D"/>
                      </a:solidFill>
                      <a:miter lim="400000"/>
                    </a:lnL>
                    <a:lnR w="12700">
                      <a:solidFill>
                        <a:srgbClr val="5D5D5D"/>
                      </a:solidFill>
                      <a:miter lim="400000"/>
                    </a:lnR>
                  </a:tcPr>
                </a:tc>
                <a:extLst>
                  <a:ext uri="{0D108BD9-81ED-4DB2-BD59-A6C34878D82A}">
                    <a16:rowId xmlns:a16="http://schemas.microsoft.com/office/drawing/2014/main" val="10002"/>
                  </a:ext>
                </a:extLst>
              </a:tr>
              <a:tr h="864411">
                <a:tc>
                  <a:txBody>
                    <a:bodyPr/>
                    <a:lstStyle/>
                    <a:p>
                      <a:pPr defTabSz="914400">
                        <a:defRPr sz="1800"/>
                      </a:pPr>
                      <a:r>
                        <a:rPr sz="3600">
                          <a:latin typeface="+mn-lt"/>
                          <a:ea typeface="+mn-ea"/>
                          <a:cs typeface="+mn-cs"/>
                          <a:sym typeface="Helvetica Neue Medium"/>
                        </a:rPr>
                        <a:t>Pattern-pair</a:t>
                      </a:r>
                    </a:p>
                  </a:txBody>
                  <a:tcPr marL="50800" marR="50800" marT="50800" marB="50800" anchor="ctr" horzOverflow="overflow">
                    <a:lnL w="12700">
                      <a:solidFill>
                        <a:srgbClr val="5D5D5D"/>
                      </a:solidFill>
                      <a:miter lim="400000"/>
                    </a:lnL>
                    <a:lnR w="12700">
                      <a:solidFill>
                        <a:srgbClr val="5D5D5D"/>
                      </a:solidFill>
                      <a:miter lim="400000"/>
                    </a:lnR>
                    <a:lnB w="12700">
                      <a:solidFill>
                        <a:srgbClr val="606060"/>
                      </a:solidFill>
                      <a:miter lim="400000"/>
                    </a:lnB>
                  </a:tcPr>
                </a:tc>
                <a:extLst>
                  <a:ext uri="{0D108BD9-81ED-4DB2-BD59-A6C34878D82A}">
                    <a16:rowId xmlns:a16="http://schemas.microsoft.com/office/drawing/2014/main" val="10003"/>
                  </a:ext>
                </a:extLst>
              </a:tr>
            </a:tbl>
          </a:graphicData>
        </a:graphic>
      </p:graphicFrame>
      <p:graphicFrame>
        <p:nvGraphicFramePr>
          <p:cNvPr id="556" name="Table"/>
          <p:cNvGraphicFramePr/>
          <p:nvPr/>
        </p:nvGraphicFramePr>
        <p:xfrm>
          <a:off x="4752261" y="1994768"/>
          <a:ext cx="3582481" cy="4261777"/>
        </p:xfrm>
        <a:graphic>
          <a:graphicData uri="http://schemas.openxmlformats.org/drawingml/2006/table">
            <a:tbl>
              <a:tblPr firstRow="1" bandRow="1">
                <a:tableStyleId>{C7B018BB-80A7-4F77-B60F-C8B233D01FF8}</a:tableStyleId>
              </a:tblPr>
              <a:tblGrid>
                <a:gridCol w="3569779">
                  <a:extLst>
                    <a:ext uri="{9D8B030D-6E8A-4147-A177-3AD203B41FA5}">
                      <a16:colId xmlns:a16="http://schemas.microsoft.com/office/drawing/2014/main" val="20000"/>
                    </a:ext>
                  </a:extLst>
                </a:gridCol>
              </a:tblGrid>
              <a:tr h="849815">
                <a:tc>
                  <a:txBody>
                    <a:bodyPr/>
                    <a:lstStyle/>
                    <a:p>
                      <a:pPr defTabSz="914400">
                        <a:tabLst>
                          <a:tab pos="1181100" algn="l"/>
                        </a:tabLst>
                        <a:defRPr sz="1800">
                          <a:solidFill>
                            <a:srgbClr val="000000"/>
                          </a:solidFill>
                        </a:defRPr>
                      </a:pPr>
                      <a:r>
                        <a:rPr sz="3600">
                          <a:solidFill>
                            <a:srgbClr val="FFFFFF"/>
                          </a:solidFill>
                          <a:sym typeface="Helvetica Neue Medium"/>
                        </a:rPr>
                        <a:t>Reweighting</a:t>
                      </a:r>
                    </a:p>
                  </a:txBody>
                  <a:tcPr marL="50800" marR="50800" marT="50800" marB="50800" anchor="ctr" horzOverflow="overflow">
                    <a:lnL w="12700">
                      <a:solidFill>
                        <a:srgbClr val="606060"/>
                      </a:solidFill>
                      <a:miter lim="400000"/>
                    </a:lnL>
                    <a:lnR w="12700">
                      <a:solidFill>
                        <a:srgbClr val="606060"/>
                      </a:solidFill>
                      <a:miter lim="400000"/>
                    </a:lnR>
                  </a:tcPr>
                </a:tc>
                <a:extLst>
                  <a:ext uri="{0D108BD9-81ED-4DB2-BD59-A6C34878D82A}">
                    <a16:rowId xmlns:a16="http://schemas.microsoft.com/office/drawing/2014/main" val="10000"/>
                  </a:ext>
                </a:extLst>
              </a:tr>
              <a:tr h="849815">
                <a:tc>
                  <a:txBody>
                    <a:bodyPr/>
                    <a:lstStyle/>
                    <a:p>
                      <a:pPr defTabSz="914400">
                        <a:defRPr sz="1800"/>
                      </a:pPr>
                      <a:r>
                        <a:rPr sz="3600">
                          <a:latin typeface="+mn-lt"/>
                          <a:ea typeface="+mn-ea"/>
                          <a:cs typeface="+mn-cs"/>
                          <a:sym typeface="Helvetica Neue Medium"/>
                        </a:rPr>
                        <a:t>length norm.</a:t>
                      </a:r>
                    </a:p>
                  </a:txBody>
                  <a:tcPr marL="50800" marR="50800" marT="50800" marB="50800" anchor="ctr" horzOverflow="overflow">
                    <a:lnL w="12700">
                      <a:solidFill>
                        <a:srgbClr val="606060"/>
                      </a:solidFill>
                      <a:miter lim="400000"/>
                    </a:lnL>
                    <a:lnR w="12700">
                      <a:solidFill>
                        <a:srgbClr val="606060"/>
                      </a:solidFill>
                      <a:miter lim="400000"/>
                    </a:lnR>
                  </a:tcPr>
                </a:tc>
                <a:extLst>
                  <a:ext uri="{0D108BD9-81ED-4DB2-BD59-A6C34878D82A}">
                    <a16:rowId xmlns:a16="http://schemas.microsoft.com/office/drawing/2014/main" val="10001"/>
                  </a:ext>
                </a:extLst>
              </a:tr>
              <a:tr h="849815">
                <a:tc>
                  <a:txBody>
                    <a:bodyPr/>
                    <a:lstStyle/>
                    <a:p>
                      <a:pPr defTabSz="914400">
                        <a:defRPr sz="1800"/>
                      </a:pPr>
                      <a:r>
                        <a:rPr sz="3600">
                          <a:latin typeface="+mn-lt"/>
                          <a:ea typeface="+mn-ea"/>
                          <a:cs typeface="+mn-cs"/>
                          <a:sym typeface="Helvetica Neue Medium"/>
                        </a:rPr>
                        <a:t>TF-IDF</a:t>
                      </a:r>
                    </a:p>
                  </a:txBody>
                  <a:tcPr marL="50800" marR="50800" marT="50800" marB="50800" anchor="ctr" horzOverflow="overflow">
                    <a:lnL w="12700">
                      <a:solidFill>
                        <a:srgbClr val="606060"/>
                      </a:solidFill>
                      <a:miter lim="400000"/>
                    </a:lnL>
                    <a:lnR w="12700">
                      <a:solidFill>
                        <a:srgbClr val="606060"/>
                      </a:solidFill>
                      <a:miter lim="400000"/>
                    </a:lnR>
                  </a:tcPr>
                </a:tc>
                <a:extLst>
                  <a:ext uri="{0D108BD9-81ED-4DB2-BD59-A6C34878D82A}">
                    <a16:rowId xmlns:a16="http://schemas.microsoft.com/office/drawing/2014/main" val="10002"/>
                  </a:ext>
                </a:extLst>
              </a:tr>
              <a:tr h="849815">
                <a:tc>
                  <a:txBody>
                    <a:bodyPr/>
                    <a:lstStyle/>
                    <a:p>
                      <a:pPr defTabSz="914400">
                        <a:defRPr sz="1800"/>
                      </a:pPr>
                      <a:r>
                        <a:rPr sz="3600">
                          <a:latin typeface="+mn-lt"/>
                          <a:ea typeface="+mn-ea"/>
                          <a:cs typeface="+mn-cs"/>
                          <a:sym typeface="Helvetica Neue Medium"/>
                        </a:rPr>
                        <a:t>PPMI</a:t>
                      </a:r>
                    </a:p>
                  </a:txBody>
                  <a:tcPr marL="50800" marR="50800" marT="50800" marB="50800" anchor="ctr" horzOverflow="overflow">
                    <a:lnL w="12700">
                      <a:solidFill>
                        <a:srgbClr val="606060"/>
                      </a:solidFill>
                      <a:miter lim="400000"/>
                    </a:lnL>
                    <a:lnR w="12700">
                      <a:solidFill>
                        <a:srgbClr val="606060"/>
                      </a:solidFill>
                      <a:miter lim="400000"/>
                    </a:lnR>
                  </a:tcPr>
                </a:tc>
                <a:extLst>
                  <a:ext uri="{0D108BD9-81ED-4DB2-BD59-A6C34878D82A}">
                    <a16:rowId xmlns:a16="http://schemas.microsoft.com/office/drawing/2014/main" val="10003"/>
                  </a:ext>
                </a:extLst>
              </a:tr>
              <a:tr h="849815">
                <a:tc>
                  <a:txBody>
                    <a:bodyPr/>
                    <a:lstStyle/>
                    <a:p>
                      <a:pPr defTabSz="914400">
                        <a:defRPr sz="1800"/>
                      </a:pPr>
                      <a:r>
                        <a:rPr sz="3600">
                          <a:latin typeface="+mn-lt"/>
                          <a:ea typeface="+mn-ea"/>
                          <a:cs typeface="+mn-cs"/>
                          <a:sym typeface="Helvetica Neue Medium"/>
                        </a:rPr>
                        <a:t>probabilities</a:t>
                      </a:r>
                    </a:p>
                  </a:txBody>
                  <a:tcPr marL="50800" marR="50800" marT="50800" marB="50800" anchor="ctr" horzOverflow="overflow">
                    <a:lnL w="12700">
                      <a:solidFill>
                        <a:srgbClr val="606060"/>
                      </a:solidFill>
                      <a:miter lim="400000"/>
                    </a:lnL>
                    <a:lnR w="12700">
                      <a:solidFill>
                        <a:srgbClr val="606060"/>
                      </a:solidFill>
                      <a:miter lim="400000"/>
                    </a:lnR>
                    <a:lnB w="12700">
                      <a:solidFill>
                        <a:srgbClr val="606060"/>
                      </a:solidFill>
                      <a:miter lim="400000"/>
                    </a:lnB>
                  </a:tcPr>
                </a:tc>
                <a:extLst>
                  <a:ext uri="{0D108BD9-81ED-4DB2-BD59-A6C34878D82A}">
                    <a16:rowId xmlns:a16="http://schemas.microsoft.com/office/drawing/2014/main" val="10004"/>
                  </a:ext>
                </a:extLst>
              </a:tr>
            </a:tbl>
          </a:graphicData>
        </a:graphic>
      </p:graphicFrame>
      <p:graphicFrame>
        <p:nvGraphicFramePr>
          <p:cNvPr id="557" name="Table"/>
          <p:cNvGraphicFramePr/>
          <p:nvPr/>
        </p:nvGraphicFramePr>
        <p:xfrm>
          <a:off x="9079507" y="1994768"/>
          <a:ext cx="3595180" cy="5984455"/>
        </p:xfrm>
        <a:graphic>
          <a:graphicData uri="http://schemas.openxmlformats.org/drawingml/2006/table">
            <a:tbl>
              <a:tblPr firstRow="1">
                <a:tableStyleId>{CF821DB8-F4EB-4A41-A1BA-3FCAFE7338EE}</a:tableStyleId>
              </a:tblPr>
              <a:tblGrid>
                <a:gridCol w="3582479">
                  <a:extLst>
                    <a:ext uri="{9D8B030D-6E8A-4147-A177-3AD203B41FA5}">
                      <a16:colId xmlns:a16="http://schemas.microsoft.com/office/drawing/2014/main" val="20000"/>
                    </a:ext>
                  </a:extLst>
                </a:gridCol>
              </a:tblGrid>
              <a:tr h="853107">
                <a:tc>
                  <a:txBody>
                    <a:bodyPr/>
                    <a:lstStyle/>
                    <a:p>
                      <a:pPr defTabSz="914400">
                        <a:defRPr sz="1800" b="0">
                          <a:solidFill>
                            <a:srgbClr val="000000"/>
                          </a:solidFill>
                        </a:defRPr>
                      </a:pPr>
                      <a:r>
                        <a:rPr sz="3600" b="1">
                          <a:solidFill>
                            <a:srgbClr val="FFFFFF"/>
                          </a:solidFill>
                          <a:sym typeface="Helvetica Neue"/>
                        </a:rPr>
                        <a:t>Comparisons</a:t>
                      </a:r>
                    </a:p>
                  </a:txBody>
                  <a:tcPr marL="50800" marR="50800" marT="50800" marB="50800" anchor="ctr" horzOverflow="overflow"/>
                </a:tc>
                <a:extLst>
                  <a:ext uri="{0D108BD9-81ED-4DB2-BD59-A6C34878D82A}">
                    <a16:rowId xmlns:a16="http://schemas.microsoft.com/office/drawing/2014/main" val="10000"/>
                  </a:ext>
                </a:extLst>
              </a:tr>
              <a:tr h="853107">
                <a:tc>
                  <a:txBody>
                    <a:bodyPr/>
                    <a:lstStyle/>
                    <a:p>
                      <a:pPr defTabSz="914400">
                        <a:defRPr sz="1800"/>
                      </a:pPr>
                      <a:r>
                        <a:rPr sz="3600">
                          <a:latin typeface="+mn-lt"/>
                          <a:ea typeface="+mn-ea"/>
                          <a:cs typeface="+mn-cs"/>
                          <a:sym typeface="Helvetica Neue Medium"/>
                        </a:rPr>
                        <a:t>cosine</a:t>
                      </a:r>
                    </a:p>
                  </a:txBody>
                  <a:tcPr marL="50800" marR="50800" marT="50800" marB="50800" anchor="ctr" horzOverflow="overflow"/>
                </a:tc>
                <a:extLst>
                  <a:ext uri="{0D108BD9-81ED-4DB2-BD59-A6C34878D82A}">
                    <a16:rowId xmlns:a16="http://schemas.microsoft.com/office/drawing/2014/main" val="10001"/>
                  </a:ext>
                </a:extLst>
              </a:tr>
              <a:tr h="853107">
                <a:tc>
                  <a:txBody>
                    <a:bodyPr/>
                    <a:lstStyle/>
                    <a:p>
                      <a:pPr defTabSz="914400">
                        <a:defRPr sz="1800"/>
                      </a:pPr>
                      <a:r>
                        <a:rPr sz="3600">
                          <a:latin typeface="+mn-lt"/>
                          <a:ea typeface="+mn-ea"/>
                          <a:cs typeface="+mn-cs"/>
                          <a:sym typeface="Helvetica Neue Medium"/>
                        </a:rPr>
                        <a:t>Manhattan</a:t>
                      </a:r>
                    </a:p>
                  </a:txBody>
                  <a:tcPr marL="50800" marR="50800" marT="50800" marB="50800" anchor="ctr" horzOverflow="overflow"/>
                </a:tc>
                <a:extLst>
                  <a:ext uri="{0D108BD9-81ED-4DB2-BD59-A6C34878D82A}">
                    <a16:rowId xmlns:a16="http://schemas.microsoft.com/office/drawing/2014/main" val="10002"/>
                  </a:ext>
                </a:extLst>
              </a:tr>
              <a:tr h="853107">
                <a:tc>
                  <a:txBody>
                    <a:bodyPr/>
                    <a:lstStyle/>
                    <a:p>
                      <a:pPr defTabSz="914400">
                        <a:defRPr sz="1800"/>
                      </a:pPr>
                      <a:r>
                        <a:rPr sz="3600">
                          <a:latin typeface="+mn-lt"/>
                          <a:ea typeface="+mn-ea"/>
                          <a:cs typeface="+mn-cs"/>
                          <a:sym typeface="Helvetica Neue Medium"/>
                        </a:rPr>
                        <a:t>Jaccard</a:t>
                      </a:r>
                    </a:p>
                  </a:txBody>
                  <a:tcPr marL="50800" marR="50800" marT="50800" marB="50800" anchor="ctr" horzOverflow="overflow"/>
                </a:tc>
                <a:extLst>
                  <a:ext uri="{0D108BD9-81ED-4DB2-BD59-A6C34878D82A}">
                    <a16:rowId xmlns:a16="http://schemas.microsoft.com/office/drawing/2014/main" val="10003"/>
                  </a:ext>
                </a:extLst>
              </a:tr>
              <a:tr h="853107">
                <a:tc>
                  <a:txBody>
                    <a:bodyPr/>
                    <a:lstStyle/>
                    <a:p>
                      <a:pPr defTabSz="914400">
                        <a:defRPr sz="1800"/>
                      </a:pPr>
                      <a:r>
                        <a:rPr sz="3600">
                          <a:latin typeface="+mn-lt"/>
                          <a:ea typeface="+mn-ea"/>
                          <a:cs typeface="+mn-cs"/>
                          <a:sym typeface="Helvetica Neue Medium"/>
                        </a:rPr>
                        <a:t>KL divergence</a:t>
                      </a:r>
                    </a:p>
                  </a:txBody>
                  <a:tcPr marL="50800" marR="50800" marT="50800" marB="50800" anchor="ctr" horzOverflow="overflow"/>
                </a:tc>
                <a:extLst>
                  <a:ext uri="{0D108BD9-81ED-4DB2-BD59-A6C34878D82A}">
                    <a16:rowId xmlns:a16="http://schemas.microsoft.com/office/drawing/2014/main" val="10004"/>
                  </a:ext>
                </a:extLst>
              </a:tr>
              <a:tr h="853107">
                <a:tc>
                  <a:txBody>
                    <a:bodyPr/>
                    <a:lstStyle/>
                    <a:p>
                      <a:pPr defTabSz="914400">
                        <a:defRPr sz="1800"/>
                      </a:pPr>
                      <a:r>
                        <a:rPr sz="3600">
                          <a:latin typeface="+mn-lt"/>
                          <a:ea typeface="+mn-ea"/>
                          <a:cs typeface="+mn-cs"/>
                          <a:sym typeface="Helvetica Neue Medium"/>
                        </a:rPr>
                        <a:t>JS distance</a:t>
                      </a:r>
                    </a:p>
                  </a:txBody>
                  <a:tcPr marL="50800" marR="50800" marT="50800" marB="50800" anchor="ctr" horzOverflow="overflow"/>
                </a:tc>
                <a:extLst>
                  <a:ext uri="{0D108BD9-81ED-4DB2-BD59-A6C34878D82A}">
                    <a16:rowId xmlns:a16="http://schemas.microsoft.com/office/drawing/2014/main" val="10005"/>
                  </a:ext>
                </a:extLst>
              </a:tr>
              <a:tr h="853107">
                <a:tc>
                  <a:txBody>
                    <a:bodyPr/>
                    <a:lstStyle/>
                    <a:p>
                      <a:pPr defTabSz="914400">
                        <a:defRPr sz="1800"/>
                      </a:pPr>
                      <a:r>
                        <a:rPr sz="3600">
                          <a:latin typeface="+mn-lt"/>
                          <a:ea typeface="+mn-ea"/>
                          <a:cs typeface="+mn-cs"/>
                          <a:sym typeface="Helvetica Neue Medium"/>
                        </a:rPr>
                        <a:t>DICE</a:t>
                      </a:r>
                    </a:p>
                  </a:txBody>
                  <a:tcPr marL="50800" marR="50800" marT="50800" marB="50800" anchor="ctr" horzOverflow="overflow"/>
                </a:tc>
                <a:extLst>
                  <a:ext uri="{0D108BD9-81ED-4DB2-BD59-A6C34878D82A}">
                    <a16:rowId xmlns:a16="http://schemas.microsoft.com/office/drawing/2014/main" val="10006"/>
                  </a:ext>
                </a:extLst>
              </a:tr>
            </a:tbl>
          </a:graphicData>
        </a:graphic>
      </p:graphicFrame>
      <p:graphicFrame>
        <p:nvGraphicFramePr>
          <p:cNvPr id="558" name="Table"/>
          <p:cNvGraphicFramePr/>
          <p:nvPr/>
        </p:nvGraphicFramePr>
        <p:xfrm>
          <a:off x="648218" y="5663205"/>
          <a:ext cx="3704011" cy="4062148"/>
        </p:xfrm>
        <a:graphic>
          <a:graphicData uri="http://schemas.openxmlformats.org/drawingml/2006/table">
            <a:tbl>
              <a:tblPr firstRow="1">
                <a:tableStyleId>{33BA23B1-9221-436E-865A-0063620EA4FD}</a:tableStyleId>
              </a:tblPr>
              <a:tblGrid>
                <a:gridCol w="3704010">
                  <a:extLst>
                    <a:ext uri="{9D8B030D-6E8A-4147-A177-3AD203B41FA5}">
                      <a16:colId xmlns:a16="http://schemas.microsoft.com/office/drawing/2014/main" val="20000"/>
                    </a:ext>
                  </a:extLst>
                </a:gridCol>
              </a:tblGrid>
              <a:tr h="677024">
                <a:tc>
                  <a:txBody>
                    <a:bodyPr/>
                    <a:lstStyle/>
                    <a:p>
                      <a:pPr defTabSz="914400">
                        <a:defRPr sz="1800" b="0">
                          <a:solidFill>
                            <a:srgbClr val="000000"/>
                          </a:solidFill>
                        </a:defRPr>
                      </a:pPr>
                      <a:r>
                        <a:rPr sz="3600" b="1">
                          <a:solidFill>
                            <a:srgbClr val="FFFFFF"/>
                          </a:solidFill>
                          <a:sym typeface="Helvetica Neue"/>
                        </a:rPr>
                        <a:t>Dim. Reduction</a:t>
                      </a:r>
                    </a:p>
                  </a:txBody>
                  <a:tcPr marL="50800" marR="50800" marT="50800" marB="50800" anchor="ctr" horzOverflow="overflow"/>
                </a:tc>
                <a:extLst>
                  <a:ext uri="{0D108BD9-81ED-4DB2-BD59-A6C34878D82A}">
                    <a16:rowId xmlns:a16="http://schemas.microsoft.com/office/drawing/2014/main" val="10000"/>
                  </a:ext>
                </a:extLst>
              </a:tr>
              <a:tr h="677024">
                <a:tc>
                  <a:txBody>
                    <a:bodyPr/>
                    <a:lstStyle/>
                    <a:p>
                      <a:pPr defTabSz="914400">
                        <a:defRPr sz="1800"/>
                      </a:pPr>
                      <a:r>
                        <a:rPr sz="3600">
                          <a:latin typeface="+mn-lt"/>
                          <a:ea typeface="+mn-ea"/>
                          <a:cs typeface="+mn-cs"/>
                          <a:sym typeface="Helvetica Neue Medium"/>
                        </a:rPr>
                        <a:t>word2vec</a:t>
                      </a:r>
                    </a:p>
                  </a:txBody>
                  <a:tcPr marL="50800" marR="50800" marT="50800" marB="50800" anchor="ctr" horzOverflow="overflow"/>
                </a:tc>
                <a:extLst>
                  <a:ext uri="{0D108BD9-81ED-4DB2-BD59-A6C34878D82A}">
                    <a16:rowId xmlns:a16="http://schemas.microsoft.com/office/drawing/2014/main" val="10001"/>
                  </a:ext>
                </a:extLst>
              </a:tr>
              <a:tr h="677024">
                <a:tc>
                  <a:txBody>
                    <a:bodyPr/>
                    <a:lstStyle/>
                    <a:p>
                      <a:pPr defTabSz="914400">
                        <a:defRPr sz="1800"/>
                      </a:pPr>
                      <a:r>
                        <a:rPr sz="3600">
                          <a:latin typeface="+mn-lt"/>
                          <a:ea typeface="+mn-ea"/>
                          <a:cs typeface="+mn-cs"/>
                          <a:sym typeface="Helvetica Neue Medium"/>
                        </a:rPr>
                        <a:t>GloVe</a:t>
                      </a:r>
                    </a:p>
                  </a:txBody>
                  <a:tcPr marL="50800" marR="50800" marT="50800" marB="50800" anchor="ctr" horzOverflow="overflow"/>
                </a:tc>
                <a:extLst>
                  <a:ext uri="{0D108BD9-81ED-4DB2-BD59-A6C34878D82A}">
                    <a16:rowId xmlns:a16="http://schemas.microsoft.com/office/drawing/2014/main" val="10002"/>
                  </a:ext>
                </a:extLst>
              </a:tr>
              <a:tr h="677024">
                <a:tc>
                  <a:txBody>
                    <a:bodyPr/>
                    <a:lstStyle/>
                    <a:p>
                      <a:pPr defTabSz="914400">
                        <a:defRPr sz="1800"/>
                      </a:pPr>
                      <a:r>
                        <a:rPr sz="3600">
                          <a:latin typeface="+mn-lt"/>
                          <a:ea typeface="+mn-ea"/>
                          <a:cs typeface="+mn-cs"/>
                          <a:sym typeface="Helvetica Neue Medium"/>
                        </a:rPr>
                        <a:t>PCA</a:t>
                      </a:r>
                    </a:p>
                  </a:txBody>
                  <a:tcPr marL="50800" marR="50800" marT="50800" marB="50800" anchor="ctr" horzOverflow="overflow"/>
                </a:tc>
                <a:extLst>
                  <a:ext uri="{0D108BD9-81ED-4DB2-BD59-A6C34878D82A}">
                    <a16:rowId xmlns:a16="http://schemas.microsoft.com/office/drawing/2014/main" val="10003"/>
                  </a:ext>
                </a:extLst>
              </a:tr>
              <a:tr h="677024">
                <a:tc>
                  <a:txBody>
                    <a:bodyPr/>
                    <a:lstStyle/>
                    <a:p>
                      <a:pPr defTabSz="914400">
                        <a:defRPr sz="1800"/>
                      </a:pPr>
                      <a:r>
                        <a:rPr sz="3600">
                          <a:latin typeface="+mn-lt"/>
                          <a:ea typeface="+mn-ea"/>
                          <a:cs typeface="+mn-cs"/>
                          <a:sym typeface="Helvetica Neue Medium"/>
                        </a:rPr>
                        <a:t>LDA</a:t>
                      </a:r>
                    </a:p>
                  </a:txBody>
                  <a:tcPr marL="50800" marR="50800" marT="50800" marB="50800" anchor="ctr" horzOverflow="overflow"/>
                </a:tc>
                <a:extLst>
                  <a:ext uri="{0D108BD9-81ED-4DB2-BD59-A6C34878D82A}">
                    <a16:rowId xmlns:a16="http://schemas.microsoft.com/office/drawing/2014/main" val="10004"/>
                  </a:ext>
                </a:extLst>
              </a:tr>
              <a:tr h="677024">
                <a:tc>
                  <a:txBody>
                    <a:bodyPr/>
                    <a:lstStyle/>
                    <a:p>
                      <a:pPr defTabSz="914400">
                        <a:defRPr sz="1800"/>
                      </a:pPr>
                      <a:r>
                        <a:rPr sz="3600">
                          <a:latin typeface="+mn-lt"/>
                          <a:ea typeface="+mn-ea"/>
                          <a:cs typeface="+mn-cs"/>
                          <a:sym typeface="Helvetica Neue Medium"/>
                        </a:rPr>
                        <a:t>LSA</a:t>
                      </a:r>
                    </a:p>
                  </a:txBody>
                  <a:tcPr marL="50800" marR="50800" marT="50800" marB="50800" anchor="ctr" horzOverflow="overflow"/>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Many possible models"/>
          <p:cNvSpPr txBox="1">
            <a:spLocks noGrp="1"/>
          </p:cNvSpPr>
          <p:nvPr>
            <p:ph type="title"/>
          </p:nvPr>
        </p:nvSpPr>
        <p:spPr>
          <a:prstGeom prst="rect">
            <a:avLst/>
          </a:prstGeom>
        </p:spPr>
        <p:txBody>
          <a:bodyPr/>
          <a:lstStyle/>
          <a:p>
            <a:r>
              <a:t>Many possible models</a:t>
            </a:r>
          </a:p>
        </p:txBody>
      </p:sp>
      <p:graphicFrame>
        <p:nvGraphicFramePr>
          <p:cNvPr id="561" name="Table"/>
          <p:cNvGraphicFramePr/>
          <p:nvPr/>
        </p:nvGraphicFramePr>
        <p:xfrm>
          <a:off x="648218" y="2015059"/>
          <a:ext cx="3704011" cy="3470347"/>
        </p:xfrm>
        <a:graphic>
          <a:graphicData uri="http://schemas.openxmlformats.org/drawingml/2006/table">
            <a:tbl>
              <a:tblPr firstRow="1">
                <a:tableStyleId>{EEE7283C-3CF3-47DC-8721-378D4A62B228}</a:tableStyleId>
              </a:tblPr>
              <a:tblGrid>
                <a:gridCol w="3691310">
                  <a:extLst>
                    <a:ext uri="{9D8B030D-6E8A-4147-A177-3AD203B41FA5}">
                      <a16:colId xmlns:a16="http://schemas.microsoft.com/office/drawing/2014/main" val="20000"/>
                    </a:ext>
                  </a:extLst>
                </a:gridCol>
              </a:tblGrid>
              <a:tr h="864411">
                <a:tc>
                  <a:txBody>
                    <a:bodyPr/>
                    <a:lstStyle/>
                    <a:p>
                      <a:pPr defTabSz="914400">
                        <a:tabLst>
                          <a:tab pos="1181100" algn="l"/>
                        </a:tabLst>
                        <a:defRPr sz="1800">
                          <a:solidFill>
                            <a:srgbClr val="000000"/>
                          </a:solidFill>
                        </a:defRPr>
                      </a:pPr>
                      <a:r>
                        <a:rPr sz="3600">
                          <a:solidFill>
                            <a:srgbClr val="FFFFFF"/>
                          </a:solidFill>
                          <a:sym typeface="Helvetica Neue Medium"/>
                        </a:rPr>
                        <a:t>Matrix type</a:t>
                      </a:r>
                    </a:p>
                  </a:txBody>
                  <a:tcPr marL="50800" marR="50800" marT="50800" marB="50800" anchor="ctr" horzOverflow="overflow"/>
                </a:tc>
                <a:extLst>
                  <a:ext uri="{0D108BD9-81ED-4DB2-BD59-A6C34878D82A}">
                    <a16:rowId xmlns:a16="http://schemas.microsoft.com/office/drawing/2014/main" val="10000"/>
                  </a:ext>
                </a:extLst>
              </a:tr>
              <a:tr h="864411">
                <a:tc>
                  <a:txBody>
                    <a:bodyPr/>
                    <a:lstStyle/>
                    <a:p>
                      <a:pPr defTabSz="914400">
                        <a:defRPr sz="1800"/>
                      </a:pPr>
                      <a:r>
                        <a:rPr sz="3600">
                          <a:latin typeface="+mn-lt"/>
                          <a:ea typeface="+mn-ea"/>
                          <a:cs typeface="+mn-cs"/>
                          <a:sym typeface="Helvetica Neue Medium"/>
                        </a:rPr>
                        <a:t>Term-document</a:t>
                      </a:r>
                    </a:p>
                  </a:txBody>
                  <a:tcPr marL="50800" marR="50800" marT="50800" marB="50800" anchor="ctr" horzOverflow="overflow">
                    <a:lnL w="12700">
                      <a:solidFill>
                        <a:srgbClr val="5D5D5D"/>
                      </a:solidFill>
                      <a:miter lim="400000"/>
                    </a:lnL>
                    <a:lnR w="12700">
                      <a:solidFill>
                        <a:srgbClr val="5D5D5D"/>
                      </a:solidFill>
                      <a:miter lim="400000"/>
                    </a:lnR>
                  </a:tcPr>
                </a:tc>
                <a:extLst>
                  <a:ext uri="{0D108BD9-81ED-4DB2-BD59-A6C34878D82A}">
                    <a16:rowId xmlns:a16="http://schemas.microsoft.com/office/drawing/2014/main" val="10001"/>
                  </a:ext>
                </a:extLst>
              </a:tr>
              <a:tr h="864411">
                <a:tc>
                  <a:txBody>
                    <a:bodyPr/>
                    <a:lstStyle/>
                    <a:p>
                      <a:pPr defTabSz="914400">
                        <a:defRPr sz="1800"/>
                      </a:pPr>
                      <a:r>
                        <a:rPr sz="3600">
                          <a:latin typeface="+mn-lt"/>
                          <a:ea typeface="+mn-ea"/>
                          <a:cs typeface="+mn-cs"/>
                          <a:sym typeface="Helvetica Neue Medium"/>
                        </a:rPr>
                        <a:t>Term-context</a:t>
                      </a:r>
                    </a:p>
                  </a:txBody>
                  <a:tcPr marL="50800" marR="50800" marT="50800" marB="50800" anchor="ctr" horzOverflow="overflow">
                    <a:lnL w="12700">
                      <a:solidFill>
                        <a:srgbClr val="5D5D5D"/>
                      </a:solidFill>
                      <a:miter lim="400000"/>
                    </a:lnL>
                    <a:lnR w="12700">
                      <a:solidFill>
                        <a:srgbClr val="5D5D5D"/>
                      </a:solidFill>
                      <a:miter lim="400000"/>
                    </a:lnR>
                  </a:tcPr>
                </a:tc>
                <a:extLst>
                  <a:ext uri="{0D108BD9-81ED-4DB2-BD59-A6C34878D82A}">
                    <a16:rowId xmlns:a16="http://schemas.microsoft.com/office/drawing/2014/main" val="10002"/>
                  </a:ext>
                </a:extLst>
              </a:tr>
              <a:tr h="864411">
                <a:tc>
                  <a:txBody>
                    <a:bodyPr/>
                    <a:lstStyle/>
                    <a:p>
                      <a:pPr defTabSz="914400">
                        <a:defRPr sz="1800"/>
                      </a:pPr>
                      <a:r>
                        <a:rPr sz="3600">
                          <a:latin typeface="+mn-lt"/>
                          <a:ea typeface="+mn-ea"/>
                          <a:cs typeface="+mn-cs"/>
                          <a:sym typeface="Helvetica Neue Medium"/>
                        </a:rPr>
                        <a:t>Pattern-pair</a:t>
                      </a:r>
                    </a:p>
                  </a:txBody>
                  <a:tcPr marL="50800" marR="50800" marT="50800" marB="50800" anchor="ctr" horzOverflow="overflow">
                    <a:lnL w="12700">
                      <a:solidFill>
                        <a:srgbClr val="5D5D5D"/>
                      </a:solidFill>
                      <a:miter lim="400000"/>
                    </a:lnL>
                    <a:lnR w="12700">
                      <a:solidFill>
                        <a:srgbClr val="5D5D5D"/>
                      </a:solidFill>
                      <a:miter lim="400000"/>
                    </a:lnR>
                    <a:lnB w="12700">
                      <a:solidFill>
                        <a:srgbClr val="606060"/>
                      </a:solidFill>
                      <a:miter lim="400000"/>
                    </a:lnB>
                  </a:tcPr>
                </a:tc>
                <a:extLst>
                  <a:ext uri="{0D108BD9-81ED-4DB2-BD59-A6C34878D82A}">
                    <a16:rowId xmlns:a16="http://schemas.microsoft.com/office/drawing/2014/main" val="10003"/>
                  </a:ext>
                </a:extLst>
              </a:tr>
            </a:tbl>
          </a:graphicData>
        </a:graphic>
      </p:graphicFrame>
      <p:graphicFrame>
        <p:nvGraphicFramePr>
          <p:cNvPr id="562" name="Table"/>
          <p:cNvGraphicFramePr/>
          <p:nvPr/>
        </p:nvGraphicFramePr>
        <p:xfrm>
          <a:off x="4752261" y="1994768"/>
          <a:ext cx="3582481" cy="4261777"/>
        </p:xfrm>
        <a:graphic>
          <a:graphicData uri="http://schemas.openxmlformats.org/drawingml/2006/table">
            <a:tbl>
              <a:tblPr firstRow="1" bandRow="1">
                <a:tableStyleId>{C7B018BB-80A7-4F77-B60F-C8B233D01FF8}</a:tableStyleId>
              </a:tblPr>
              <a:tblGrid>
                <a:gridCol w="3569779">
                  <a:extLst>
                    <a:ext uri="{9D8B030D-6E8A-4147-A177-3AD203B41FA5}">
                      <a16:colId xmlns:a16="http://schemas.microsoft.com/office/drawing/2014/main" val="20000"/>
                    </a:ext>
                  </a:extLst>
                </a:gridCol>
              </a:tblGrid>
              <a:tr h="849815">
                <a:tc>
                  <a:txBody>
                    <a:bodyPr/>
                    <a:lstStyle/>
                    <a:p>
                      <a:pPr defTabSz="914400">
                        <a:tabLst>
                          <a:tab pos="1181100" algn="l"/>
                        </a:tabLst>
                        <a:defRPr sz="1800">
                          <a:solidFill>
                            <a:srgbClr val="000000"/>
                          </a:solidFill>
                        </a:defRPr>
                      </a:pPr>
                      <a:r>
                        <a:rPr sz="3600">
                          <a:solidFill>
                            <a:srgbClr val="FFFFFF"/>
                          </a:solidFill>
                          <a:sym typeface="Helvetica Neue Medium"/>
                        </a:rPr>
                        <a:t>Reweighting</a:t>
                      </a:r>
                    </a:p>
                  </a:txBody>
                  <a:tcPr marL="50800" marR="50800" marT="50800" marB="50800" anchor="ctr" horzOverflow="overflow">
                    <a:lnL w="12700">
                      <a:solidFill>
                        <a:srgbClr val="606060"/>
                      </a:solidFill>
                      <a:miter lim="400000"/>
                    </a:lnL>
                    <a:lnR w="12700">
                      <a:solidFill>
                        <a:srgbClr val="606060"/>
                      </a:solidFill>
                      <a:miter lim="400000"/>
                    </a:lnR>
                  </a:tcPr>
                </a:tc>
                <a:extLst>
                  <a:ext uri="{0D108BD9-81ED-4DB2-BD59-A6C34878D82A}">
                    <a16:rowId xmlns:a16="http://schemas.microsoft.com/office/drawing/2014/main" val="10000"/>
                  </a:ext>
                </a:extLst>
              </a:tr>
              <a:tr h="849815">
                <a:tc>
                  <a:txBody>
                    <a:bodyPr/>
                    <a:lstStyle/>
                    <a:p>
                      <a:pPr defTabSz="914400">
                        <a:defRPr sz="1800"/>
                      </a:pPr>
                      <a:r>
                        <a:rPr sz="3600">
                          <a:latin typeface="+mn-lt"/>
                          <a:ea typeface="+mn-ea"/>
                          <a:cs typeface="+mn-cs"/>
                          <a:sym typeface="Helvetica Neue Medium"/>
                        </a:rPr>
                        <a:t>length norm.</a:t>
                      </a:r>
                    </a:p>
                  </a:txBody>
                  <a:tcPr marL="50800" marR="50800" marT="50800" marB="50800" anchor="ctr" horzOverflow="overflow">
                    <a:lnL w="12700">
                      <a:solidFill>
                        <a:srgbClr val="606060"/>
                      </a:solidFill>
                      <a:miter lim="400000"/>
                    </a:lnL>
                    <a:lnR w="12700">
                      <a:solidFill>
                        <a:srgbClr val="606060"/>
                      </a:solidFill>
                      <a:miter lim="400000"/>
                    </a:lnR>
                  </a:tcPr>
                </a:tc>
                <a:extLst>
                  <a:ext uri="{0D108BD9-81ED-4DB2-BD59-A6C34878D82A}">
                    <a16:rowId xmlns:a16="http://schemas.microsoft.com/office/drawing/2014/main" val="10001"/>
                  </a:ext>
                </a:extLst>
              </a:tr>
              <a:tr h="849815">
                <a:tc>
                  <a:txBody>
                    <a:bodyPr/>
                    <a:lstStyle/>
                    <a:p>
                      <a:pPr defTabSz="914400">
                        <a:defRPr sz="1800"/>
                      </a:pPr>
                      <a:r>
                        <a:rPr sz="3600">
                          <a:latin typeface="+mn-lt"/>
                          <a:ea typeface="+mn-ea"/>
                          <a:cs typeface="+mn-cs"/>
                          <a:sym typeface="Helvetica Neue Medium"/>
                        </a:rPr>
                        <a:t>TF-IDF</a:t>
                      </a:r>
                    </a:p>
                  </a:txBody>
                  <a:tcPr marL="50800" marR="50800" marT="50800" marB="50800" anchor="ctr" horzOverflow="overflow">
                    <a:lnL w="12700">
                      <a:solidFill>
                        <a:srgbClr val="606060"/>
                      </a:solidFill>
                      <a:miter lim="400000"/>
                    </a:lnL>
                    <a:lnR w="12700">
                      <a:solidFill>
                        <a:srgbClr val="606060"/>
                      </a:solidFill>
                      <a:miter lim="400000"/>
                    </a:lnR>
                  </a:tcPr>
                </a:tc>
                <a:extLst>
                  <a:ext uri="{0D108BD9-81ED-4DB2-BD59-A6C34878D82A}">
                    <a16:rowId xmlns:a16="http://schemas.microsoft.com/office/drawing/2014/main" val="10002"/>
                  </a:ext>
                </a:extLst>
              </a:tr>
              <a:tr h="849815">
                <a:tc>
                  <a:txBody>
                    <a:bodyPr/>
                    <a:lstStyle/>
                    <a:p>
                      <a:pPr defTabSz="914400">
                        <a:defRPr sz="1800"/>
                      </a:pPr>
                      <a:r>
                        <a:rPr sz="3600">
                          <a:latin typeface="+mn-lt"/>
                          <a:ea typeface="+mn-ea"/>
                          <a:cs typeface="+mn-cs"/>
                          <a:sym typeface="Helvetica Neue Medium"/>
                        </a:rPr>
                        <a:t>PPMI</a:t>
                      </a:r>
                    </a:p>
                  </a:txBody>
                  <a:tcPr marL="50800" marR="50800" marT="50800" marB="50800" anchor="ctr" horzOverflow="overflow">
                    <a:lnL w="12700">
                      <a:solidFill>
                        <a:srgbClr val="606060"/>
                      </a:solidFill>
                      <a:miter lim="400000"/>
                    </a:lnL>
                    <a:lnR w="12700">
                      <a:solidFill>
                        <a:srgbClr val="606060"/>
                      </a:solidFill>
                      <a:miter lim="400000"/>
                    </a:lnR>
                  </a:tcPr>
                </a:tc>
                <a:extLst>
                  <a:ext uri="{0D108BD9-81ED-4DB2-BD59-A6C34878D82A}">
                    <a16:rowId xmlns:a16="http://schemas.microsoft.com/office/drawing/2014/main" val="10003"/>
                  </a:ext>
                </a:extLst>
              </a:tr>
              <a:tr h="849815">
                <a:tc>
                  <a:txBody>
                    <a:bodyPr/>
                    <a:lstStyle/>
                    <a:p>
                      <a:pPr defTabSz="914400">
                        <a:defRPr sz="1800"/>
                      </a:pPr>
                      <a:r>
                        <a:rPr sz="3600">
                          <a:latin typeface="+mn-lt"/>
                          <a:ea typeface="+mn-ea"/>
                          <a:cs typeface="+mn-cs"/>
                          <a:sym typeface="Helvetica Neue Medium"/>
                        </a:rPr>
                        <a:t>probabilities</a:t>
                      </a:r>
                    </a:p>
                  </a:txBody>
                  <a:tcPr marL="50800" marR="50800" marT="50800" marB="50800" anchor="ctr" horzOverflow="overflow">
                    <a:lnL w="12700">
                      <a:solidFill>
                        <a:srgbClr val="606060"/>
                      </a:solidFill>
                      <a:miter lim="400000"/>
                    </a:lnL>
                    <a:lnR w="12700">
                      <a:solidFill>
                        <a:srgbClr val="606060"/>
                      </a:solidFill>
                      <a:miter lim="400000"/>
                    </a:lnR>
                    <a:lnB w="12700">
                      <a:solidFill>
                        <a:srgbClr val="606060"/>
                      </a:solidFill>
                      <a:miter lim="400000"/>
                    </a:lnB>
                  </a:tcPr>
                </a:tc>
                <a:extLst>
                  <a:ext uri="{0D108BD9-81ED-4DB2-BD59-A6C34878D82A}">
                    <a16:rowId xmlns:a16="http://schemas.microsoft.com/office/drawing/2014/main" val="10004"/>
                  </a:ext>
                </a:extLst>
              </a:tr>
            </a:tbl>
          </a:graphicData>
        </a:graphic>
      </p:graphicFrame>
      <p:graphicFrame>
        <p:nvGraphicFramePr>
          <p:cNvPr id="563" name="Table"/>
          <p:cNvGraphicFramePr/>
          <p:nvPr/>
        </p:nvGraphicFramePr>
        <p:xfrm>
          <a:off x="9079507" y="1994768"/>
          <a:ext cx="3595180" cy="5984455"/>
        </p:xfrm>
        <a:graphic>
          <a:graphicData uri="http://schemas.openxmlformats.org/drawingml/2006/table">
            <a:tbl>
              <a:tblPr firstRow="1">
                <a:tableStyleId>{CF821DB8-F4EB-4A41-A1BA-3FCAFE7338EE}</a:tableStyleId>
              </a:tblPr>
              <a:tblGrid>
                <a:gridCol w="3582479">
                  <a:extLst>
                    <a:ext uri="{9D8B030D-6E8A-4147-A177-3AD203B41FA5}">
                      <a16:colId xmlns:a16="http://schemas.microsoft.com/office/drawing/2014/main" val="20000"/>
                    </a:ext>
                  </a:extLst>
                </a:gridCol>
              </a:tblGrid>
              <a:tr h="853107">
                <a:tc>
                  <a:txBody>
                    <a:bodyPr/>
                    <a:lstStyle/>
                    <a:p>
                      <a:pPr defTabSz="914400">
                        <a:defRPr sz="1800" b="0">
                          <a:solidFill>
                            <a:srgbClr val="000000"/>
                          </a:solidFill>
                        </a:defRPr>
                      </a:pPr>
                      <a:r>
                        <a:rPr sz="3600" b="1">
                          <a:solidFill>
                            <a:srgbClr val="FFFFFF"/>
                          </a:solidFill>
                          <a:sym typeface="Helvetica Neue"/>
                        </a:rPr>
                        <a:t>Comparisons</a:t>
                      </a:r>
                    </a:p>
                  </a:txBody>
                  <a:tcPr marL="50800" marR="50800" marT="50800" marB="50800" anchor="ctr" horzOverflow="overflow"/>
                </a:tc>
                <a:extLst>
                  <a:ext uri="{0D108BD9-81ED-4DB2-BD59-A6C34878D82A}">
                    <a16:rowId xmlns:a16="http://schemas.microsoft.com/office/drawing/2014/main" val="10000"/>
                  </a:ext>
                </a:extLst>
              </a:tr>
              <a:tr h="853107">
                <a:tc>
                  <a:txBody>
                    <a:bodyPr/>
                    <a:lstStyle/>
                    <a:p>
                      <a:pPr defTabSz="914400">
                        <a:defRPr sz="1800"/>
                      </a:pPr>
                      <a:r>
                        <a:rPr sz="3600">
                          <a:latin typeface="+mn-lt"/>
                          <a:ea typeface="+mn-ea"/>
                          <a:cs typeface="+mn-cs"/>
                          <a:sym typeface="Helvetica Neue Medium"/>
                        </a:rPr>
                        <a:t>cosine</a:t>
                      </a:r>
                    </a:p>
                  </a:txBody>
                  <a:tcPr marL="50800" marR="50800" marT="50800" marB="50800" anchor="ctr" horzOverflow="overflow"/>
                </a:tc>
                <a:extLst>
                  <a:ext uri="{0D108BD9-81ED-4DB2-BD59-A6C34878D82A}">
                    <a16:rowId xmlns:a16="http://schemas.microsoft.com/office/drawing/2014/main" val="10001"/>
                  </a:ext>
                </a:extLst>
              </a:tr>
              <a:tr h="853107">
                <a:tc>
                  <a:txBody>
                    <a:bodyPr/>
                    <a:lstStyle/>
                    <a:p>
                      <a:pPr defTabSz="914400">
                        <a:defRPr sz="1800"/>
                      </a:pPr>
                      <a:r>
                        <a:rPr sz="3600">
                          <a:latin typeface="+mn-lt"/>
                          <a:ea typeface="+mn-ea"/>
                          <a:cs typeface="+mn-cs"/>
                          <a:sym typeface="Helvetica Neue Medium"/>
                        </a:rPr>
                        <a:t>Manhattan</a:t>
                      </a:r>
                    </a:p>
                  </a:txBody>
                  <a:tcPr marL="50800" marR="50800" marT="50800" marB="50800" anchor="ctr" horzOverflow="overflow"/>
                </a:tc>
                <a:extLst>
                  <a:ext uri="{0D108BD9-81ED-4DB2-BD59-A6C34878D82A}">
                    <a16:rowId xmlns:a16="http://schemas.microsoft.com/office/drawing/2014/main" val="10002"/>
                  </a:ext>
                </a:extLst>
              </a:tr>
              <a:tr h="853107">
                <a:tc>
                  <a:txBody>
                    <a:bodyPr/>
                    <a:lstStyle/>
                    <a:p>
                      <a:pPr defTabSz="914400">
                        <a:defRPr sz="1800"/>
                      </a:pPr>
                      <a:r>
                        <a:rPr sz="3600">
                          <a:latin typeface="+mn-lt"/>
                          <a:ea typeface="+mn-ea"/>
                          <a:cs typeface="+mn-cs"/>
                          <a:sym typeface="Helvetica Neue Medium"/>
                        </a:rPr>
                        <a:t>Jaccard</a:t>
                      </a:r>
                    </a:p>
                  </a:txBody>
                  <a:tcPr marL="50800" marR="50800" marT="50800" marB="50800" anchor="ctr" horzOverflow="overflow"/>
                </a:tc>
                <a:extLst>
                  <a:ext uri="{0D108BD9-81ED-4DB2-BD59-A6C34878D82A}">
                    <a16:rowId xmlns:a16="http://schemas.microsoft.com/office/drawing/2014/main" val="10003"/>
                  </a:ext>
                </a:extLst>
              </a:tr>
              <a:tr h="853107">
                <a:tc>
                  <a:txBody>
                    <a:bodyPr/>
                    <a:lstStyle/>
                    <a:p>
                      <a:pPr defTabSz="914400">
                        <a:defRPr sz="1800"/>
                      </a:pPr>
                      <a:r>
                        <a:rPr sz="3600">
                          <a:latin typeface="+mn-lt"/>
                          <a:ea typeface="+mn-ea"/>
                          <a:cs typeface="+mn-cs"/>
                          <a:sym typeface="Helvetica Neue Medium"/>
                        </a:rPr>
                        <a:t>KL divergence</a:t>
                      </a:r>
                    </a:p>
                  </a:txBody>
                  <a:tcPr marL="50800" marR="50800" marT="50800" marB="50800" anchor="ctr" horzOverflow="overflow"/>
                </a:tc>
                <a:extLst>
                  <a:ext uri="{0D108BD9-81ED-4DB2-BD59-A6C34878D82A}">
                    <a16:rowId xmlns:a16="http://schemas.microsoft.com/office/drawing/2014/main" val="10004"/>
                  </a:ext>
                </a:extLst>
              </a:tr>
              <a:tr h="853107">
                <a:tc>
                  <a:txBody>
                    <a:bodyPr/>
                    <a:lstStyle/>
                    <a:p>
                      <a:pPr defTabSz="914400">
                        <a:defRPr sz="1800"/>
                      </a:pPr>
                      <a:r>
                        <a:rPr sz="3600">
                          <a:latin typeface="+mn-lt"/>
                          <a:ea typeface="+mn-ea"/>
                          <a:cs typeface="+mn-cs"/>
                          <a:sym typeface="Helvetica Neue Medium"/>
                        </a:rPr>
                        <a:t>JS distance</a:t>
                      </a:r>
                    </a:p>
                  </a:txBody>
                  <a:tcPr marL="50800" marR="50800" marT="50800" marB="50800" anchor="ctr" horzOverflow="overflow"/>
                </a:tc>
                <a:extLst>
                  <a:ext uri="{0D108BD9-81ED-4DB2-BD59-A6C34878D82A}">
                    <a16:rowId xmlns:a16="http://schemas.microsoft.com/office/drawing/2014/main" val="10005"/>
                  </a:ext>
                </a:extLst>
              </a:tr>
              <a:tr h="853107">
                <a:tc>
                  <a:txBody>
                    <a:bodyPr/>
                    <a:lstStyle/>
                    <a:p>
                      <a:pPr defTabSz="914400">
                        <a:defRPr sz="1800"/>
                      </a:pPr>
                      <a:r>
                        <a:rPr sz="3600">
                          <a:latin typeface="+mn-lt"/>
                          <a:ea typeface="+mn-ea"/>
                          <a:cs typeface="+mn-cs"/>
                          <a:sym typeface="Helvetica Neue Medium"/>
                        </a:rPr>
                        <a:t>DICE</a:t>
                      </a:r>
                    </a:p>
                  </a:txBody>
                  <a:tcPr marL="50800" marR="50800" marT="50800" marB="50800" anchor="ctr" horzOverflow="overflow"/>
                </a:tc>
                <a:extLst>
                  <a:ext uri="{0D108BD9-81ED-4DB2-BD59-A6C34878D82A}">
                    <a16:rowId xmlns:a16="http://schemas.microsoft.com/office/drawing/2014/main" val="10006"/>
                  </a:ext>
                </a:extLst>
              </a:tr>
            </a:tbl>
          </a:graphicData>
        </a:graphic>
      </p:graphicFrame>
      <p:graphicFrame>
        <p:nvGraphicFramePr>
          <p:cNvPr id="564" name="Table"/>
          <p:cNvGraphicFramePr/>
          <p:nvPr/>
        </p:nvGraphicFramePr>
        <p:xfrm>
          <a:off x="648218" y="5663205"/>
          <a:ext cx="3704011" cy="4062148"/>
        </p:xfrm>
        <a:graphic>
          <a:graphicData uri="http://schemas.openxmlformats.org/drawingml/2006/table">
            <a:tbl>
              <a:tblPr firstRow="1">
                <a:tableStyleId>{33BA23B1-9221-436E-865A-0063620EA4FD}</a:tableStyleId>
              </a:tblPr>
              <a:tblGrid>
                <a:gridCol w="3704010">
                  <a:extLst>
                    <a:ext uri="{9D8B030D-6E8A-4147-A177-3AD203B41FA5}">
                      <a16:colId xmlns:a16="http://schemas.microsoft.com/office/drawing/2014/main" val="20000"/>
                    </a:ext>
                  </a:extLst>
                </a:gridCol>
              </a:tblGrid>
              <a:tr h="677024">
                <a:tc>
                  <a:txBody>
                    <a:bodyPr/>
                    <a:lstStyle/>
                    <a:p>
                      <a:pPr defTabSz="914400">
                        <a:defRPr sz="1800" b="0">
                          <a:solidFill>
                            <a:srgbClr val="000000"/>
                          </a:solidFill>
                        </a:defRPr>
                      </a:pPr>
                      <a:r>
                        <a:rPr sz="3600" b="1">
                          <a:solidFill>
                            <a:srgbClr val="FFFFFF"/>
                          </a:solidFill>
                          <a:sym typeface="Helvetica Neue"/>
                        </a:rPr>
                        <a:t>Dim. Reduction</a:t>
                      </a:r>
                    </a:p>
                  </a:txBody>
                  <a:tcPr marL="50800" marR="50800" marT="50800" marB="50800" anchor="ctr" horzOverflow="overflow"/>
                </a:tc>
                <a:extLst>
                  <a:ext uri="{0D108BD9-81ED-4DB2-BD59-A6C34878D82A}">
                    <a16:rowId xmlns:a16="http://schemas.microsoft.com/office/drawing/2014/main" val="10000"/>
                  </a:ext>
                </a:extLst>
              </a:tr>
              <a:tr h="677024">
                <a:tc>
                  <a:txBody>
                    <a:bodyPr/>
                    <a:lstStyle/>
                    <a:p>
                      <a:pPr defTabSz="914400">
                        <a:defRPr sz="1800"/>
                      </a:pPr>
                      <a:r>
                        <a:rPr sz="3600">
                          <a:latin typeface="+mn-lt"/>
                          <a:ea typeface="+mn-ea"/>
                          <a:cs typeface="+mn-cs"/>
                          <a:sym typeface="Helvetica Neue Medium"/>
                        </a:rPr>
                        <a:t>word2vec</a:t>
                      </a:r>
                    </a:p>
                  </a:txBody>
                  <a:tcPr marL="50800" marR="50800" marT="50800" marB="50800" anchor="ctr" horzOverflow="overflow"/>
                </a:tc>
                <a:extLst>
                  <a:ext uri="{0D108BD9-81ED-4DB2-BD59-A6C34878D82A}">
                    <a16:rowId xmlns:a16="http://schemas.microsoft.com/office/drawing/2014/main" val="10001"/>
                  </a:ext>
                </a:extLst>
              </a:tr>
              <a:tr h="677024">
                <a:tc>
                  <a:txBody>
                    <a:bodyPr/>
                    <a:lstStyle/>
                    <a:p>
                      <a:pPr defTabSz="914400">
                        <a:defRPr sz="1800"/>
                      </a:pPr>
                      <a:r>
                        <a:rPr sz="3600">
                          <a:latin typeface="+mn-lt"/>
                          <a:ea typeface="+mn-ea"/>
                          <a:cs typeface="+mn-cs"/>
                          <a:sym typeface="Helvetica Neue Medium"/>
                        </a:rPr>
                        <a:t>GloVe</a:t>
                      </a:r>
                    </a:p>
                  </a:txBody>
                  <a:tcPr marL="50800" marR="50800" marT="50800" marB="50800" anchor="ctr" horzOverflow="overflow"/>
                </a:tc>
                <a:extLst>
                  <a:ext uri="{0D108BD9-81ED-4DB2-BD59-A6C34878D82A}">
                    <a16:rowId xmlns:a16="http://schemas.microsoft.com/office/drawing/2014/main" val="10002"/>
                  </a:ext>
                </a:extLst>
              </a:tr>
              <a:tr h="677024">
                <a:tc>
                  <a:txBody>
                    <a:bodyPr/>
                    <a:lstStyle/>
                    <a:p>
                      <a:pPr defTabSz="914400">
                        <a:defRPr sz="1800"/>
                      </a:pPr>
                      <a:r>
                        <a:rPr sz="3600">
                          <a:latin typeface="+mn-lt"/>
                          <a:ea typeface="+mn-ea"/>
                          <a:cs typeface="+mn-cs"/>
                          <a:sym typeface="Helvetica Neue Medium"/>
                        </a:rPr>
                        <a:t>PCA</a:t>
                      </a:r>
                    </a:p>
                  </a:txBody>
                  <a:tcPr marL="50800" marR="50800" marT="50800" marB="50800" anchor="ctr" horzOverflow="overflow"/>
                </a:tc>
                <a:extLst>
                  <a:ext uri="{0D108BD9-81ED-4DB2-BD59-A6C34878D82A}">
                    <a16:rowId xmlns:a16="http://schemas.microsoft.com/office/drawing/2014/main" val="10003"/>
                  </a:ext>
                </a:extLst>
              </a:tr>
              <a:tr h="677024">
                <a:tc>
                  <a:txBody>
                    <a:bodyPr/>
                    <a:lstStyle/>
                    <a:p>
                      <a:pPr defTabSz="914400">
                        <a:defRPr sz="1800"/>
                      </a:pPr>
                      <a:r>
                        <a:rPr sz="3600">
                          <a:latin typeface="+mn-lt"/>
                          <a:ea typeface="+mn-ea"/>
                          <a:cs typeface="+mn-cs"/>
                          <a:sym typeface="Helvetica Neue Medium"/>
                        </a:rPr>
                        <a:t>LDA</a:t>
                      </a:r>
                    </a:p>
                  </a:txBody>
                  <a:tcPr marL="50800" marR="50800" marT="50800" marB="50800" anchor="ctr" horzOverflow="overflow"/>
                </a:tc>
                <a:extLst>
                  <a:ext uri="{0D108BD9-81ED-4DB2-BD59-A6C34878D82A}">
                    <a16:rowId xmlns:a16="http://schemas.microsoft.com/office/drawing/2014/main" val="10004"/>
                  </a:ext>
                </a:extLst>
              </a:tr>
              <a:tr h="677024">
                <a:tc>
                  <a:txBody>
                    <a:bodyPr/>
                    <a:lstStyle/>
                    <a:p>
                      <a:pPr defTabSz="914400">
                        <a:defRPr sz="1800"/>
                      </a:pPr>
                      <a:r>
                        <a:rPr sz="3600">
                          <a:latin typeface="+mn-lt"/>
                          <a:ea typeface="+mn-ea"/>
                          <a:cs typeface="+mn-cs"/>
                          <a:sym typeface="Helvetica Neue Medium"/>
                        </a:rPr>
                        <a:t>LSA</a:t>
                      </a:r>
                    </a:p>
                  </a:txBody>
                  <a:tcPr marL="50800" marR="50800" marT="50800" marB="50800" anchor="ctr" horzOverflow="overflow"/>
                </a:tc>
                <a:extLst>
                  <a:ext uri="{0D108BD9-81ED-4DB2-BD59-A6C34878D82A}">
                    <a16:rowId xmlns:a16="http://schemas.microsoft.com/office/drawing/2014/main" val="10005"/>
                  </a:ext>
                </a:extLst>
              </a:tr>
            </a:tbl>
          </a:graphicData>
        </a:graphic>
      </p:graphicFrame>
      <p:sp>
        <p:nvSpPr>
          <p:cNvPr id="565" name="How many dimensions?"/>
          <p:cNvSpPr txBox="1"/>
          <p:nvPr/>
        </p:nvSpPr>
        <p:spPr>
          <a:xfrm>
            <a:off x="4519227" y="6500894"/>
            <a:ext cx="4393282" cy="14671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600" b="0">
                <a:latin typeface="Chalkduster"/>
                <a:ea typeface="Chalkduster"/>
                <a:cs typeface="Chalkduster"/>
                <a:sym typeface="Chalkduster"/>
              </a:defRPr>
            </a:lvl1pPr>
          </a:lstStyle>
          <a:p>
            <a:r>
              <a:t>How many dimensions? </a:t>
            </a:r>
          </a:p>
        </p:txBody>
      </p:sp>
      <p:sp>
        <p:nvSpPr>
          <p:cNvPr id="566" name="What modifications should we make to the input?"/>
          <p:cNvSpPr txBox="1"/>
          <p:nvPr/>
        </p:nvSpPr>
        <p:spPr>
          <a:xfrm>
            <a:off x="4519227" y="8218732"/>
            <a:ext cx="8402427" cy="14671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600" b="0">
                <a:latin typeface="Chalkduster"/>
                <a:ea typeface="Chalkduster"/>
                <a:cs typeface="Chalkduster"/>
                <a:sym typeface="Chalkduster"/>
              </a:defRPr>
            </a:lvl1pPr>
          </a:lstStyle>
          <a:p>
            <a:r>
              <a:t>What modifications should we make to the input?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Image" descr="Image"/>
          <p:cNvPicPr>
            <a:picLocks noChangeAspect="1"/>
          </p:cNvPicPr>
          <p:nvPr/>
        </p:nvPicPr>
        <p:blipFill>
          <a:blip r:embed="rId2"/>
          <a:stretch>
            <a:fillRect/>
          </a:stretch>
        </p:blipFill>
        <p:spPr>
          <a:xfrm>
            <a:off x="1787476" y="-1358455"/>
            <a:ext cx="9429848" cy="11098910"/>
          </a:xfrm>
          <a:prstGeom prst="rect">
            <a:avLst/>
          </a:prstGeom>
          <a:ln w="12700">
            <a:miter lim="400000"/>
          </a:ln>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How do we pick the right combination?"/>
          <p:cNvSpPr txBox="1">
            <a:spLocks noGrp="1"/>
          </p:cNvSpPr>
          <p:nvPr>
            <p:ph type="title"/>
          </p:nvPr>
        </p:nvSpPr>
        <p:spPr>
          <a:prstGeom prst="rect">
            <a:avLst/>
          </a:prstGeom>
        </p:spPr>
        <p:txBody>
          <a:bodyPr/>
          <a:lstStyle>
            <a:lvl1pPr defTabSz="490727">
              <a:defRPr sz="6719"/>
            </a:lvl1pPr>
          </a:lstStyle>
          <a:p>
            <a:r>
              <a:t>How do we pick the right combination?</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Evaluating word vectors"/>
          <p:cNvSpPr txBox="1">
            <a:spLocks noGrp="1"/>
          </p:cNvSpPr>
          <p:nvPr>
            <p:ph type="title"/>
          </p:nvPr>
        </p:nvSpPr>
        <p:spPr>
          <a:prstGeom prst="rect">
            <a:avLst/>
          </a:prstGeom>
        </p:spPr>
        <p:txBody>
          <a:bodyPr/>
          <a:lstStyle/>
          <a:p>
            <a:r>
              <a:t>Evaluating word vectors</a:t>
            </a:r>
          </a:p>
        </p:txBody>
      </p:sp>
      <p:sp>
        <p:nvSpPr>
          <p:cNvPr id="575" name="2 kinds of evaluation:…"/>
          <p:cNvSpPr txBox="1">
            <a:spLocks noGrp="1"/>
          </p:cNvSpPr>
          <p:nvPr>
            <p:ph type="body" idx="1"/>
          </p:nvPr>
        </p:nvSpPr>
        <p:spPr>
          <a:prstGeom prst="rect">
            <a:avLst/>
          </a:prstGeom>
        </p:spPr>
        <p:txBody>
          <a:bodyPr/>
          <a:lstStyle/>
          <a:p>
            <a:pPr marL="0" indent="0">
              <a:buSzTx/>
              <a:buNone/>
            </a:pPr>
            <a:r>
              <a:t>2 kinds of evaluation: </a:t>
            </a:r>
          </a:p>
          <a:p>
            <a:pPr marL="0" indent="0">
              <a:buSzTx/>
              <a:buNone/>
            </a:pPr>
            <a:r>
              <a:t>1) Extrinsic evaluation = task based</a:t>
            </a:r>
          </a:p>
          <a:p>
            <a:pPr marL="0" indent="0">
              <a:buSzTx/>
              <a:buNone/>
            </a:pPr>
            <a:r>
              <a:t>2) Intrinsic </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Psycholinguistics Data"/>
          <p:cNvSpPr txBox="1">
            <a:spLocks noGrp="1"/>
          </p:cNvSpPr>
          <p:nvPr>
            <p:ph type="title"/>
          </p:nvPr>
        </p:nvSpPr>
        <p:spPr>
          <a:prstGeom prst="rect">
            <a:avLst/>
          </a:prstGeom>
        </p:spPr>
        <p:txBody>
          <a:bodyPr/>
          <a:lstStyle/>
          <a:p>
            <a:r>
              <a:t>Psycholinguistics Data</a:t>
            </a:r>
          </a:p>
        </p:txBody>
      </p:sp>
      <p:graphicFrame>
        <p:nvGraphicFramePr>
          <p:cNvPr id="580" name="Table"/>
          <p:cNvGraphicFramePr/>
          <p:nvPr/>
        </p:nvGraphicFramePr>
        <p:xfrm>
          <a:off x="558470" y="3057493"/>
          <a:ext cx="11349453" cy="6136735"/>
        </p:xfrm>
        <a:graphic>
          <a:graphicData uri="http://schemas.openxmlformats.org/drawingml/2006/table">
            <a:tbl>
              <a:tblPr firstRow="1">
                <a:tableStyleId>{EEE7283C-3CF3-47DC-8721-378D4A62B228}</a:tableStyleId>
              </a:tblPr>
              <a:tblGrid>
                <a:gridCol w="2767132">
                  <a:extLst>
                    <a:ext uri="{9D8B030D-6E8A-4147-A177-3AD203B41FA5}">
                      <a16:colId xmlns:a16="http://schemas.microsoft.com/office/drawing/2014/main" val="20000"/>
                    </a:ext>
                  </a:extLst>
                </a:gridCol>
                <a:gridCol w="2901243">
                  <a:extLst>
                    <a:ext uri="{9D8B030D-6E8A-4147-A177-3AD203B41FA5}">
                      <a16:colId xmlns:a16="http://schemas.microsoft.com/office/drawing/2014/main" val="20001"/>
                    </a:ext>
                  </a:extLst>
                </a:gridCol>
                <a:gridCol w="2834188">
                  <a:extLst>
                    <a:ext uri="{9D8B030D-6E8A-4147-A177-3AD203B41FA5}">
                      <a16:colId xmlns:a16="http://schemas.microsoft.com/office/drawing/2014/main" val="20002"/>
                    </a:ext>
                  </a:extLst>
                </a:gridCol>
                <a:gridCol w="3385295">
                  <a:extLst>
                    <a:ext uri="{9D8B030D-6E8A-4147-A177-3AD203B41FA5}">
                      <a16:colId xmlns:a16="http://schemas.microsoft.com/office/drawing/2014/main" val="20003"/>
                    </a:ext>
                  </a:extLst>
                </a:gridCol>
              </a:tblGrid>
              <a:tr h="874861">
                <a:tc>
                  <a:txBody>
                    <a:bodyPr/>
                    <a:lstStyle/>
                    <a:p>
                      <a:pPr defTabSz="914400">
                        <a:tabLst>
                          <a:tab pos="1181100" algn="l"/>
                        </a:tabLst>
                        <a:defRPr sz="1800">
                          <a:solidFill>
                            <a:srgbClr val="000000"/>
                          </a:solidFill>
                        </a:defRPr>
                      </a:pPr>
                      <a:r>
                        <a:rPr sz="3600">
                          <a:solidFill>
                            <a:srgbClr val="FFFFFF"/>
                          </a:solidFill>
                          <a:sym typeface="Helvetica Neue Medium"/>
                        </a:rPr>
                        <a:t>Cos sim</a:t>
                      </a:r>
                    </a:p>
                  </a:txBody>
                  <a:tcPr marL="50800" marR="50800" marT="50800" marB="50800" anchor="ctr" horzOverflow="overflow"/>
                </a:tc>
                <a:tc>
                  <a:txBody>
                    <a:bodyPr/>
                    <a:lstStyle/>
                    <a:p>
                      <a:pPr defTabSz="914400">
                        <a:tabLst>
                          <a:tab pos="1181100" algn="l"/>
                        </a:tabLst>
                        <a:defRPr sz="1800">
                          <a:solidFill>
                            <a:srgbClr val="000000"/>
                          </a:solidFill>
                        </a:defRPr>
                      </a:pPr>
                      <a:r>
                        <a:rPr sz="3600">
                          <a:solidFill>
                            <a:srgbClr val="FFFFFF"/>
                          </a:solidFill>
                          <a:sym typeface="Helvetica Neue Medium"/>
                        </a:rPr>
                        <a:t>U</a:t>
                      </a:r>
                    </a:p>
                  </a:txBody>
                  <a:tcPr marL="50800" marR="50800" marT="50800" marB="50800" anchor="ctr" horzOverflow="overflow"/>
                </a:tc>
                <a:tc>
                  <a:txBody>
                    <a:bodyPr/>
                    <a:lstStyle/>
                    <a:p>
                      <a:pPr defTabSz="914400">
                        <a:tabLst>
                          <a:tab pos="1181100" algn="l"/>
                        </a:tabLst>
                        <a:defRPr sz="1800">
                          <a:solidFill>
                            <a:srgbClr val="000000"/>
                          </a:solidFill>
                        </a:defRPr>
                      </a:pPr>
                      <a:r>
                        <a:rPr sz="3600">
                          <a:solidFill>
                            <a:srgbClr val="FFFFFF"/>
                          </a:solidFill>
                          <a:sym typeface="Helvetica Neue Medium"/>
                        </a:rPr>
                        <a:t>V</a:t>
                      </a:r>
                    </a:p>
                  </a:txBody>
                  <a:tcPr marL="50800" marR="50800" marT="50800" marB="50800" anchor="ctr" horzOverflow="overflow"/>
                </a:tc>
                <a:tc>
                  <a:txBody>
                    <a:bodyPr/>
                    <a:lstStyle/>
                    <a:p>
                      <a:pPr defTabSz="914400">
                        <a:tabLst>
                          <a:tab pos="1181100" algn="l"/>
                        </a:tabLst>
                        <a:defRPr sz="1800">
                          <a:solidFill>
                            <a:srgbClr val="000000"/>
                          </a:solidFill>
                        </a:defRPr>
                      </a:pPr>
                      <a:r>
                        <a:rPr sz="3600">
                          <a:solidFill>
                            <a:srgbClr val="FFFFFF"/>
                          </a:solidFill>
                          <a:sym typeface="Helvetica Neue Medium"/>
                        </a:rPr>
                        <a:t>Judgements</a:t>
                      </a:r>
                    </a:p>
                  </a:txBody>
                  <a:tcPr marL="50800" marR="50800" marT="50800" marB="50800" anchor="ctr" horzOverflow="overflow"/>
                </a:tc>
                <a:extLst>
                  <a:ext uri="{0D108BD9-81ED-4DB2-BD59-A6C34878D82A}">
                    <a16:rowId xmlns:a16="http://schemas.microsoft.com/office/drawing/2014/main" val="10000"/>
                  </a:ext>
                </a:extLst>
              </a:tr>
              <a:tr h="874861">
                <a:tc>
                  <a:txBody>
                    <a:bodyPr/>
                    <a:lstStyle/>
                    <a:p>
                      <a:pPr defTabSz="914400">
                        <a:defRPr sz="1800"/>
                      </a:pPr>
                      <a:r>
                        <a:rPr sz="3600">
                          <a:latin typeface="+mn-lt"/>
                          <a:ea typeface="+mn-ea"/>
                          <a:cs typeface="+mn-cs"/>
                          <a:sym typeface="Helvetica Neue Medium"/>
                        </a:rPr>
                        <a:t>…</a:t>
                      </a:r>
                    </a:p>
                  </a:txBody>
                  <a:tcPr marL="50800" marR="50800" marT="50800" marB="50800" anchor="ctr" horzOverflow="overflow">
                    <a:lnL w="12700">
                      <a:solidFill>
                        <a:srgbClr val="5D5D5D"/>
                      </a:solidFill>
                      <a:miter lim="400000"/>
                    </a:lnL>
                  </a:tcPr>
                </a:tc>
                <a:tc>
                  <a:txBody>
                    <a:bodyPr/>
                    <a:lstStyle/>
                    <a:p>
                      <a:pPr defTabSz="914400">
                        <a:defRPr sz="1800"/>
                      </a:pPr>
                      <a:r>
                        <a:rPr sz="3600">
                          <a:latin typeface="+mn-lt"/>
                          <a:ea typeface="+mn-ea"/>
                          <a:cs typeface="+mn-cs"/>
                          <a:sym typeface="Helvetica Neue Medium"/>
                        </a:rPr>
                        <a:t>Love</a:t>
                      </a:r>
                    </a:p>
                  </a:txBody>
                  <a:tcPr marL="50800" marR="50800" marT="50800" marB="50800" anchor="ctr" horzOverflow="overflow"/>
                </a:tc>
                <a:tc>
                  <a:txBody>
                    <a:bodyPr/>
                    <a:lstStyle/>
                    <a:p>
                      <a:pPr defTabSz="914400">
                        <a:defRPr sz="1800"/>
                      </a:pPr>
                      <a:r>
                        <a:rPr sz="3600">
                          <a:latin typeface="+mn-lt"/>
                          <a:ea typeface="+mn-ea"/>
                          <a:cs typeface="+mn-cs"/>
                          <a:sym typeface="Helvetica Neue Medium"/>
                        </a:rPr>
                        <a:t>Sex</a:t>
                      </a:r>
                    </a:p>
                  </a:txBody>
                  <a:tcPr marL="50800" marR="50800" marT="50800" marB="50800" anchor="ctr" horzOverflow="overflow"/>
                </a:tc>
                <a:tc>
                  <a:txBody>
                    <a:bodyPr/>
                    <a:lstStyle/>
                    <a:p>
                      <a:pPr defTabSz="914400">
                        <a:defRPr sz="1800"/>
                      </a:pPr>
                      <a:r>
                        <a:rPr sz="3600">
                          <a:latin typeface="+mn-lt"/>
                          <a:ea typeface="+mn-ea"/>
                          <a:cs typeface="+mn-cs"/>
                          <a:sym typeface="Helvetica Neue Medium"/>
                        </a:rPr>
                        <a:t>6.8</a:t>
                      </a: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1"/>
                  </a:ext>
                </a:extLst>
              </a:tr>
              <a:tr h="874861">
                <a:tc>
                  <a:txBody>
                    <a:bodyPr/>
                    <a:lstStyle/>
                    <a:p>
                      <a:pPr defTabSz="914400">
                        <a:defRPr sz="3600">
                          <a:latin typeface="+mn-lt"/>
                          <a:ea typeface="+mn-ea"/>
                          <a:cs typeface="+mn-cs"/>
                          <a:sym typeface="Helvetica Neue Medium"/>
                        </a:defRPr>
                      </a:pPr>
                      <a:endParaRPr/>
                    </a:p>
                  </a:txBody>
                  <a:tcPr marL="50800" marR="50800" marT="50800" marB="50800" anchor="ctr" horzOverflow="overflow">
                    <a:lnL w="12700">
                      <a:solidFill>
                        <a:srgbClr val="5D5D5D"/>
                      </a:solidFill>
                      <a:miter lim="400000"/>
                    </a:lnL>
                  </a:tcPr>
                </a:tc>
                <a:tc>
                  <a:txBody>
                    <a:bodyPr/>
                    <a:lstStyle/>
                    <a:p>
                      <a:pPr defTabSz="914400">
                        <a:defRPr sz="1800"/>
                      </a:pPr>
                      <a:r>
                        <a:rPr sz="3600">
                          <a:latin typeface="+mn-lt"/>
                          <a:ea typeface="+mn-ea"/>
                          <a:cs typeface="+mn-cs"/>
                          <a:sym typeface="Helvetica Neue Medium"/>
                        </a:rPr>
                        <a:t>Tiger</a:t>
                      </a:r>
                    </a:p>
                  </a:txBody>
                  <a:tcPr marL="50800" marR="50800" marT="50800" marB="50800" anchor="ctr" horzOverflow="overflow"/>
                </a:tc>
                <a:tc>
                  <a:txBody>
                    <a:bodyPr/>
                    <a:lstStyle/>
                    <a:p>
                      <a:pPr defTabSz="914400">
                        <a:defRPr sz="1800"/>
                      </a:pPr>
                      <a:r>
                        <a:rPr sz="3600">
                          <a:latin typeface="+mn-lt"/>
                          <a:ea typeface="+mn-ea"/>
                          <a:cs typeface="+mn-cs"/>
                          <a:sym typeface="Helvetica Neue Medium"/>
                        </a:rPr>
                        <a:t>Cat</a:t>
                      </a:r>
                    </a:p>
                  </a:txBody>
                  <a:tcPr marL="50800" marR="50800" marT="50800" marB="50800" anchor="ctr" horzOverflow="overflow"/>
                </a:tc>
                <a:tc>
                  <a:txBody>
                    <a:bodyPr/>
                    <a:lstStyle/>
                    <a:p>
                      <a:pPr defTabSz="914400">
                        <a:defRPr sz="1800"/>
                      </a:pPr>
                      <a:r>
                        <a:rPr sz="3600">
                          <a:latin typeface="+mn-lt"/>
                          <a:ea typeface="+mn-ea"/>
                          <a:cs typeface="+mn-cs"/>
                          <a:sym typeface="Helvetica Neue Medium"/>
                        </a:rPr>
                        <a:t>7.3</a:t>
                      </a: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2"/>
                  </a:ext>
                </a:extLst>
              </a:tr>
              <a:tr h="874861">
                <a:tc>
                  <a:txBody>
                    <a:bodyPr/>
                    <a:lstStyle/>
                    <a:p>
                      <a:pPr defTabSz="914400">
                        <a:defRPr sz="3600">
                          <a:latin typeface="+mn-lt"/>
                          <a:ea typeface="+mn-ea"/>
                          <a:cs typeface="+mn-cs"/>
                          <a:sym typeface="Helvetica Neue Medium"/>
                        </a:defRPr>
                      </a:pPr>
                      <a:endParaRPr/>
                    </a:p>
                  </a:txBody>
                  <a:tcPr marL="50800" marR="50800" marT="50800" marB="50800" anchor="ctr" horzOverflow="overflow">
                    <a:lnL w="12700">
                      <a:solidFill>
                        <a:srgbClr val="5D5D5D"/>
                      </a:solidFill>
                      <a:miter lim="400000"/>
                    </a:lnL>
                  </a:tcPr>
                </a:tc>
                <a:tc>
                  <a:txBody>
                    <a:bodyPr/>
                    <a:lstStyle/>
                    <a:p>
                      <a:pPr defTabSz="914400">
                        <a:defRPr sz="1800"/>
                      </a:pPr>
                      <a:r>
                        <a:rPr sz="3600">
                          <a:latin typeface="+mn-lt"/>
                          <a:ea typeface="+mn-ea"/>
                          <a:cs typeface="+mn-cs"/>
                          <a:sym typeface="Helvetica Neue Medium"/>
                        </a:rPr>
                        <a:t>Tiger</a:t>
                      </a:r>
                    </a:p>
                  </a:txBody>
                  <a:tcPr marL="50800" marR="50800" marT="50800" marB="50800" anchor="ctr" horzOverflow="overflow"/>
                </a:tc>
                <a:tc>
                  <a:txBody>
                    <a:bodyPr/>
                    <a:lstStyle/>
                    <a:p>
                      <a:pPr defTabSz="914400">
                        <a:defRPr sz="1800"/>
                      </a:pPr>
                      <a:r>
                        <a:rPr sz="3600">
                          <a:latin typeface="+mn-lt"/>
                          <a:ea typeface="+mn-ea"/>
                          <a:cs typeface="+mn-cs"/>
                          <a:sym typeface="Helvetica Neue Medium"/>
                        </a:rPr>
                        <a:t>Tiger</a:t>
                      </a:r>
                    </a:p>
                  </a:txBody>
                  <a:tcPr marL="50800" marR="50800" marT="50800" marB="50800" anchor="ctr" horzOverflow="overflow"/>
                </a:tc>
                <a:tc>
                  <a:txBody>
                    <a:bodyPr/>
                    <a:lstStyle/>
                    <a:p>
                      <a:pPr defTabSz="914400">
                        <a:defRPr sz="1800"/>
                      </a:pPr>
                      <a:r>
                        <a:rPr sz="3600">
                          <a:latin typeface="+mn-lt"/>
                          <a:ea typeface="+mn-ea"/>
                          <a:cs typeface="+mn-cs"/>
                          <a:sym typeface="Helvetica Neue Medium"/>
                        </a:rPr>
                        <a:t>10</a:t>
                      </a: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3"/>
                  </a:ext>
                </a:extLst>
              </a:tr>
              <a:tr h="874861">
                <a:tc>
                  <a:txBody>
                    <a:bodyPr/>
                    <a:lstStyle/>
                    <a:p>
                      <a:pPr defTabSz="914400">
                        <a:defRPr sz="3600">
                          <a:latin typeface="+mn-lt"/>
                          <a:ea typeface="+mn-ea"/>
                          <a:cs typeface="+mn-cs"/>
                          <a:sym typeface="Helvetica Neue Medium"/>
                        </a:defRPr>
                      </a:pPr>
                      <a:endParaRPr/>
                    </a:p>
                  </a:txBody>
                  <a:tcPr marL="50800" marR="50800" marT="50800" marB="50800" anchor="ctr" horzOverflow="overflow">
                    <a:lnL w="12700">
                      <a:solidFill>
                        <a:srgbClr val="5D5D5D"/>
                      </a:solidFill>
                      <a:miter lim="400000"/>
                    </a:lnL>
                  </a:tcPr>
                </a:tc>
                <a:tc>
                  <a:txBody>
                    <a:bodyPr/>
                    <a:lstStyle/>
                    <a:p>
                      <a:pPr defTabSz="914400">
                        <a:defRPr sz="1800"/>
                      </a:pPr>
                      <a:r>
                        <a:rPr sz="3600">
                          <a:latin typeface="+mn-lt"/>
                          <a:ea typeface="+mn-ea"/>
                          <a:cs typeface="+mn-cs"/>
                          <a:sym typeface="Helvetica Neue Medium"/>
                        </a:rPr>
                        <a:t>Fertility</a:t>
                      </a:r>
                    </a:p>
                  </a:txBody>
                  <a:tcPr marL="50800" marR="50800" marT="50800" marB="50800" anchor="ctr" horzOverflow="overflow"/>
                </a:tc>
                <a:tc>
                  <a:txBody>
                    <a:bodyPr/>
                    <a:lstStyle/>
                    <a:p>
                      <a:pPr defTabSz="914400">
                        <a:defRPr sz="1800"/>
                      </a:pPr>
                      <a:r>
                        <a:rPr sz="3600">
                          <a:latin typeface="+mn-lt"/>
                          <a:ea typeface="+mn-ea"/>
                          <a:cs typeface="+mn-cs"/>
                          <a:sym typeface="Helvetica Neue Medium"/>
                        </a:rPr>
                        <a:t>Egg</a:t>
                      </a:r>
                    </a:p>
                  </a:txBody>
                  <a:tcPr marL="50800" marR="50800" marT="50800" marB="50800" anchor="ctr" horzOverflow="overflow"/>
                </a:tc>
                <a:tc>
                  <a:txBody>
                    <a:bodyPr/>
                    <a:lstStyle/>
                    <a:p>
                      <a:pPr defTabSz="914400">
                        <a:defRPr sz="1800"/>
                      </a:pPr>
                      <a:r>
                        <a:rPr sz="3600">
                          <a:latin typeface="+mn-lt"/>
                          <a:ea typeface="+mn-ea"/>
                          <a:cs typeface="+mn-cs"/>
                          <a:sym typeface="Helvetica Neue Medium"/>
                        </a:rPr>
                        <a:t>6.7</a:t>
                      </a: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4"/>
                  </a:ext>
                </a:extLst>
              </a:tr>
              <a:tr h="874861">
                <a:tc>
                  <a:txBody>
                    <a:bodyPr/>
                    <a:lstStyle/>
                    <a:p>
                      <a:pPr defTabSz="914400">
                        <a:defRPr sz="3600">
                          <a:latin typeface="+mn-lt"/>
                          <a:ea typeface="+mn-ea"/>
                          <a:cs typeface="+mn-cs"/>
                          <a:sym typeface="Helvetica Neue Medium"/>
                        </a:defRPr>
                      </a:pPr>
                      <a:endParaRPr/>
                    </a:p>
                  </a:txBody>
                  <a:tcPr marL="50800" marR="50800" marT="50800" marB="50800" anchor="ctr" horzOverflow="overflow">
                    <a:lnL w="12700">
                      <a:solidFill>
                        <a:srgbClr val="5D5D5D"/>
                      </a:solidFill>
                      <a:miter lim="400000"/>
                    </a:lnL>
                  </a:tcPr>
                </a:tc>
                <a:tc>
                  <a:txBody>
                    <a:bodyPr/>
                    <a:lstStyle/>
                    <a:p>
                      <a:pPr defTabSz="914400">
                        <a:defRPr sz="1800"/>
                      </a:pPr>
                      <a:r>
                        <a:rPr sz="3600">
                          <a:latin typeface="+mn-lt"/>
                          <a:ea typeface="+mn-ea"/>
                          <a:cs typeface="+mn-cs"/>
                          <a:sym typeface="Helvetica Neue Medium"/>
                        </a:rPr>
                        <a:t>Stock</a:t>
                      </a:r>
                    </a:p>
                  </a:txBody>
                  <a:tcPr marL="50800" marR="50800" marT="50800" marB="50800" anchor="ctr" horzOverflow="overflow"/>
                </a:tc>
                <a:tc>
                  <a:txBody>
                    <a:bodyPr/>
                    <a:lstStyle/>
                    <a:p>
                      <a:pPr defTabSz="914400">
                        <a:defRPr sz="1800"/>
                      </a:pPr>
                      <a:r>
                        <a:rPr sz="3600">
                          <a:latin typeface="+mn-lt"/>
                          <a:ea typeface="+mn-ea"/>
                          <a:cs typeface="+mn-cs"/>
                          <a:sym typeface="Helvetica Neue Medium"/>
                        </a:rPr>
                        <a:t>Egg</a:t>
                      </a:r>
                    </a:p>
                  </a:txBody>
                  <a:tcPr marL="50800" marR="50800" marT="50800" marB="50800" anchor="ctr" horzOverflow="overflow"/>
                </a:tc>
                <a:tc>
                  <a:txBody>
                    <a:bodyPr/>
                    <a:lstStyle/>
                    <a:p>
                      <a:pPr defTabSz="914400">
                        <a:defRPr sz="1800"/>
                      </a:pPr>
                      <a:r>
                        <a:rPr sz="3600">
                          <a:latin typeface="+mn-lt"/>
                          <a:ea typeface="+mn-ea"/>
                          <a:cs typeface="+mn-cs"/>
                          <a:sym typeface="Helvetica Neue Medium"/>
                        </a:rPr>
                        <a:t>1.8</a:t>
                      </a:r>
                    </a:p>
                  </a:txBody>
                  <a:tcPr marL="50800" marR="50800" marT="50800" marB="50800" anchor="ctr" horzOverflow="overflow">
                    <a:lnR w="12700">
                      <a:solidFill>
                        <a:srgbClr val="5D5D5D"/>
                      </a:solidFill>
                      <a:miter lim="400000"/>
                    </a:lnR>
                  </a:tcPr>
                </a:tc>
                <a:extLst>
                  <a:ext uri="{0D108BD9-81ED-4DB2-BD59-A6C34878D82A}">
                    <a16:rowId xmlns:a16="http://schemas.microsoft.com/office/drawing/2014/main" val="10005"/>
                  </a:ext>
                </a:extLst>
              </a:tr>
              <a:tr h="874861">
                <a:tc>
                  <a:txBody>
                    <a:bodyPr/>
                    <a:lstStyle/>
                    <a:p>
                      <a:pPr defTabSz="914400">
                        <a:defRPr sz="3600">
                          <a:latin typeface="+mn-lt"/>
                          <a:ea typeface="+mn-ea"/>
                          <a:cs typeface="+mn-cs"/>
                          <a:sym typeface="Helvetica Neue Medium"/>
                        </a:defRPr>
                      </a:pPr>
                      <a:endParaRPr/>
                    </a:p>
                  </a:txBody>
                  <a:tcPr marL="50800" marR="50800" marT="50800" marB="50800" anchor="ctr" horzOverflow="overflow">
                    <a:lnL w="12700">
                      <a:solidFill>
                        <a:srgbClr val="5D5D5D"/>
                      </a:solidFill>
                      <a:miter lim="400000"/>
                    </a:lnL>
                    <a:lnB w="12700">
                      <a:solidFill>
                        <a:srgbClr val="606060"/>
                      </a:solidFill>
                      <a:miter lim="400000"/>
                    </a:lnB>
                  </a:tcPr>
                </a:tc>
                <a:tc>
                  <a:txBody>
                    <a:bodyPr/>
                    <a:lstStyle/>
                    <a:p>
                      <a:pPr defTabSz="914400">
                        <a:defRPr sz="1800"/>
                      </a:pPr>
                      <a:r>
                        <a:rPr sz="3600">
                          <a:latin typeface="+mn-lt"/>
                          <a:ea typeface="+mn-ea"/>
                          <a:cs typeface="+mn-cs"/>
                          <a:sym typeface="Helvetica Neue Medium"/>
                        </a:rPr>
                        <a:t>Professor</a:t>
                      </a:r>
                    </a:p>
                  </a:txBody>
                  <a:tcPr marL="50800" marR="50800" marT="50800" marB="50800" anchor="ctr" horzOverflow="overflow">
                    <a:lnB w="12700">
                      <a:solidFill>
                        <a:srgbClr val="606060"/>
                      </a:solidFill>
                      <a:miter lim="400000"/>
                    </a:lnB>
                  </a:tcPr>
                </a:tc>
                <a:tc>
                  <a:txBody>
                    <a:bodyPr/>
                    <a:lstStyle/>
                    <a:p>
                      <a:pPr defTabSz="914400">
                        <a:defRPr sz="1800"/>
                      </a:pPr>
                      <a:r>
                        <a:rPr sz="3600">
                          <a:latin typeface="+mn-lt"/>
                          <a:ea typeface="+mn-ea"/>
                          <a:cs typeface="+mn-cs"/>
                          <a:sym typeface="Helvetica Neue Medium"/>
                        </a:rPr>
                        <a:t>Cucumber</a:t>
                      </a:r>
                    </a:p>
                  </a:txBody>
                  <a:tcPr marL="50800" marR="50800" marT="50800" marB="50800" anchor="ctr" horzOverflow="overflow">
                    <a:lnB w="12700">
                      <a:solidFill>
                        <a:srgbClr val="606060"/>
                      </a:solidFill>
                      <a:miter lim="400000"/>
                    </a:lnB>
                  </a:tcPr>
                </a:tc>
                <a:tc>
                  <a:txBody>
                    <a:bodyPr/>
                    <a:lstStyle/>
                    <a:p>
                      <a:pPr defTabSz="914400">
                        <a:defRPr sz="1800"/>
                      </a:pPr>
                      <a:r>
                        <a:rPr sz="3600">
                          <a:latin typeface="+mn-lt"/>
                          <a:ea typeface="+mn-ea"/>
                          <a:cs typeface="+mn-cs"/>
                          <a:sym typeface="Helvetica Neue Medium"/>
                        </a:rPr>
                        <a:t>0.3</a:t>
                      </a:r>
                    </a:p>
                  </a:txBody>
                  <a:tcPr marL="50800" marR="50800" marT="50800" marB="50800"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Computing correlation"/>
          <p:cNvSpPr txBox="1">
            <a:spLocks noGrp="1"/>
          </p:cNvSpPr>
          <p:nvPr>
            <p:ph type="title"/>
          </p:nvPr>
        </p:nvSpPr>
        <p:spPr>
          <a:prstGeom prst="rect">
            <a:avLst/>
          </a:prstGeom>
        </p:spPr>
        <p:txBody>
          <a:bodyPr/>
          <a:lstStyle/>
          <a:p>
            <a:r>
              <a:t>Computing correlation</a:t>
            </a:r>
          </a:p>
        </p:txBody>
      </p:sp>
      <p:graphicFrame>
        <p:nvGraphicFramePr>
          <p:cNvPr id="583" name="Table"/>
          <p:cNvGraphicFramePr/>
          <p:nvPr/>
        </p:nvGraphicFramePr>
        <p:xfrm>
          <a:off x="7284587" y="4439368"/>
          <a:ext cx="5735432" cy="874863"/>
        </p:xfrm>
        <a:graphic>
          <a:graphicData uri="http://schemas.openxmlformats.org/drawingml/2006/table">
            <a:tbl>
              <a:tblPr>
                <a:tableStyleId>{EEE7283C-3CF3-47DC-8721-378D4A62B228}</a:tableStyleId>
              </a:tblPr>
              <a:tblGrid>
                <a:gridCol w="2901243">
                  <a:extLst>
                    <a:ext uri="{9D8B030D-6E8A-4147-A177-3AD203B41FA5}">
                      <a16:colId xmlns:a16="http://schemas.microsoft.com/office/drawing/2014/main" val="20000"/>
                    </a:ext>
                  </a:extLst>
                </a:gridCol>
                <a:gridCol w="2834188">
                  <a:extLst>
                    <a:ext uri="{9D8B030D-6E8A-4147-A177-3AD203B41FA5}">
                      <a16:colId xmlns:a16="http://schemas.microsoft.com/office/drawing/2014/main" val="20001"/>
                    </a:ext>
                  </a:extLst>
                </a:gridCol>
              </a:tblGrid>
              <a:tr h="874861">
                <a:tc>
                  <a:txBody>
                    <a:bodyPr/>
                    <a:lstStyle/>
                    <a:p>
                      <a:pPr defTabSz="914400">
                        <a:defRPr sz="1800"/>
                      </a:pPr>
                      <a:r>
                        <a:rPr sz="3600">
                          <a:latin typeface="+mn-lt"/>
                          <a:ea typeface="+mn-ea"/>
                          <a:cs typeface="+mn-cs"/>
                          <a:sym typeface="Helvetica Neue Medium"/>
                        </a:rPr>
                        <a:t>Professor</a:t>
                      </a:r>
                    </a:p>
                  </a:txBody>
                  <a:tcPr marL="50800" marR="50800" marT="50800" marB="50800" anchor="ctr" horzOverflow="overflow">
                    <a:lnL w="12700">
                      <a:solidFill>
                        <a:srgbClr val="5D5D5D"/>
                      </a:solidFill>
                      <a:miter lim="400000"/>
                    </a:lnL>
                    <a:lnT w="12700">
                      <a:solidFill>
                        <a:srgbClr val="606060"/>
                      </a:solidFill>
                      <a:miter lim="400000"/>
                    </a:lnT>
                    <a:lnB w="12700">
                      <a:solidFill>
                        <a:srgbClr val="606060"/>
                      </a:solidFill>
                      <a:miter lim="400000"/>
                    </a:lnB>
                  </a:tcPr>
                </a:tc>
                <a:tc>
                  <a:txBody>
                    <a:bodyPr/>
                    <a:lstStyle/>
                    <a:p>
                      <a:pPr defTabSz="914400">
                        <a:defRPr sz="1800"/>
                      </a:pPr>
                      <a:r>
                        <a:rPr sz="3600">
                          <a:latin typeface="+mn-lt"/>
                          <a:ea typeface="+mn-ea"/>
                          <a:cs typeface="+mn-cs"/>
                          <a:sym typeface="Helvetica Neue Medium"/>
                        </a:rPr>
                        <a:t>Cucumber</a:t>
                      </a:r>
                    </a:p>
                  </a:txBody>
                  <a:tcPr marL="50800" marR="50800" marT="50800" marB="50800" anchor="ctr" horzOverflow="overflow">
                    <a:lnR w="12700">
                      <a:solidFill>
                        <a:srgbClr val="5D5D5D"/>
                      </a:solidFill>
                      <a:miter lim="400000"/>
                    </a:lnR>
                    <a:lnT w="12700">
                      <a:solidFill>
                        <a:srgbClr val="606060"/>
                      </a:solidFill>
                      <a:miter lim="400000"/>
                    </a:lnT>
                    <a:lnB w="12700">
                      <a:solidFill>
                        <a:srgbClr val="606060"/>
                      </a:solidFill>
                      <a:miter lim="400000"/>
                    </a:lnB>
                  </a:tcPr>
                </a:tc>
                <a:extLst>
                  <a:ext uri="{0D108BD9-81ED-4DB2-BD59-A6C34878D82A}">
                    <a16:rowId xmlns:a16="http://schemas.microsoft.com/office/drawing/2014/main" val="10000"/>
                  </a:ext>
                </a:extLst>
              </a:tr>
            </a:tbl>
          </a:graphicData>
        </a:graphic>
      </p:graphicFrame>
      <p:graphicFrame>
        <p:nvGraphicFramePr>
          <p:cNvPr id="584" name="Table"/>
          <p:cNvGraphicFramePr/>
          <p:nvPr/>
        </p:nvGraphicFramePr>
        <p:xfrm>
          <a:off x="243596" y="4439368"/>
          <a:ext cx="5735433" cy="874863"/>
        </p:xfrm>
        <a:graphic>
          <a:graphicData uri="http://schemas.openxmlformats.org/drawingml/2006/table">
            <a:tbl>
              <a:tblPr>
                <a:tableStyleId>{EEE7283C-3CF3-47DC-8721-378D4A62B228}</a:tableStyleId>
              </a:tblPr>
              <a:tblGrid>
                <a:gridCol w="2901243">
                  <a:extLst>
                    <a:ext uri="{9D8B030D-6E8A-4147-A177-3AD203B41FA5}">
                      <a16:colId xmlns:a16="http://schemas.microsoft.com/office/drawing/2014/main" val="20000"/>
                    </a:ext>
                  </a:extLst>
                </a:gridCol>
                <a:gridCol w="2834188">
                  <a:extLst>
                    <a:ext uri="{9D8B030D-6E8A-4147-A177-3AD203B41FA5}">
                      <a16:colId xmlns:a16="http://schemas.microsoft.com/office/drawing/2014/main" val="20001"/>
                    </a:ext>
                  </a:extLst>
                </a:gridCol>
              </a:tblGrid>
              <a:tr h="874861">
                <a:tc>
                  <a:txBody>
                    <a:bodyPr/>
                    <a:lstStyle/>
                    <a:p>
                      <a:pPr defTabSz="914400">
                        <a:defRPr sz="1800"/>
                      </a:pPr>
                      <a:r>
                        <a:rPr sz="3600">
                          <a:latin typeface="+mn-lt"/>
                          <a:ea typeface="+mn-ea"/>
                          <a:cs typeface="+mn-cs"/>
                          <a:sym typeface="Helvetica Neue Medium"/>
                        </a:rPr>
                        <a:t>Love</a:t>
                      </a:r>
                    </a:p>
                  </a:txBody>
                  <a:tcPr marL="50800" marR="50800" marT="50800" marB="50800" anchor="ctr" horzOverflow="overflow">
                    <a:lnL w="12700">
                      <a:solidFill>
                        <a:srgbClr val="5D5D5D"/>
                      </a:solidFill>
                      <a:miter lim="400000"/>
                    </a:lnL>
                    <a:lnT w="12700">
                      <a:solidFill>
                        <a:srgbClr val="606060"/>
                      </a:solidFill>
                      <a:miter lim="400000"/>
                    </a:lnT>
                    <a:lnB w="12700">
                      <a:solidFill>
                        <a:srgbClr val="606060"/>
                      </a:solidFill>
                      <a:miter lim="400000"/>
                    </a:lnB>
                  </a:tcPr>
                </a:tc>
                <a:tc>
                  <a:txBody>
                    <a:bodyPr/>
                    <a:lstStyle/>
                    <a:p>
                      <a:pPr defTabSz="914400">
                        <a:defRPr sz="1800"/>
                      </a:pPr>
                      <a:r>
                        <a:rPr sz="3600">
                          <a:latin typeface="+mn-lt"/>
                          <a:ea typeface="+mn-ea"/>
                          <a:cs typeface="+mn-cs"/>
                          <a:sym typeface="Helvetica Neue Medium"/>
                        </a:rPr>
                        <a:t>Sex</a:t>
                      </a:r>
                    </a:p>
                  </a:txBody>
                  <a:tcPr marL="50800" marR="50800" marT="50800" marB="50800" anchor="ctr" horzOverflow="overflow">
                    <a:lnR w="12700">
                      <a:solidFill>
                        <a:srgbClr val="5D5D5D"/>
                      </a:solidFill>
                      <a:miter lim="400000"/>
                    </a:lnR>
                    <a:lnT w="12700">
                      <a:solidFill>
                        <a:srgbClr val="606060"/>
                      </a:solidFill>
                      <a:miter lim="400000"/>
                    </a:lnT>
                    <a:lnB w="12700">
                      <a:solidFill>
                        <a:srgbClr val="606060"/>
                      </a:solidFill>
                      <a:miter lim="400000"/>
                    </a:lnB>
                  </a:tcPr>
                </a:tc>
                <a:extLst>
                  <a:ext uri="{0D108BD9-81ED-4DB2-BD59-A6C34878D82A}">
                    <a16:rowId xmlns:a16="http://schemas.microsoft.com/office/drawing/2014/main" val="10000"/>
                  </a:ext>
                </a:extLst>
              </a:tr>
            </a:tbl>
          </a:graphicData>
        </a:graphic>
      </p:graphicFrame>
      <p:sp>
        <p:nvSpPr>
          <p:cNvPr id="585" name="&gt;"/>
          <p:cNvSpPr txBox="1"/>
          <p:nvPr/>
        </p:nvSpPr>
        <p:spPr>
          <a:xfrm>
            <a:off x="6410827" y="4503720"/>
            <a:ext cx="441961" cy="7461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300"/>
            </a:lvl1pPr>
          </a:lstStyle>
          <a:p>
            <a:r>
              <a:t>&gt;</a:t>
            </a:r>
          </a:p>
        </p:txBody>
      </p:sp>
      <p:sp>
        <p:nvSpPr>
          <p:cNvPr id="586" name="Human ordering"/>
          <p:cNvSpPr txBox="1"/>
          <p:nvPr/>
        </p:nvSpPr>
        <p:spPr>
          <a:xfrm>
            <a:off x="4070786" y="3271220"/>
            <a:ext cx="4320909" cy="7461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300"/>
            </a:lvl1pPr>
          </a:lstStyle>
          <a:p>
            <a:r>
              <a:t>Human ordering</a:t>
            </a:r>
          </a:p>
        </p:txBody>
      </p:sp>
      <p:sp>
        <p:nvSpPr>
          <p:cNvPr id="587" name="System ordering predicts"/>
          <p:cNvSpPr txBox="1"/>
          <p:nvPr/>
        </p:nvSpPr>
        <p:spPr>
          <a:xfrm>
            <a:off x="3168923" y="5934600"/>
            <a:ext cx="6666955" cy="7461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300"/>
            </a:lvl1pPr>
          </a:lstStyle>
          <a:p>
            <a:r>
              <a:t>System ordering predicts</a:t>
            </a:r>
          </a:p>
        </p:txBody>
      </p:sp>
      <p:sp>
        <p:nvSpPr>
          <p:cNvPr id="588" name="&lt;   … this is a discordant pair"/>
          <p:cNvSpPr txBox="1"/>
          <p:nvPr/>
        </p:nvSpPr>
        <p:spPr>
          <a:xfrm>
            <a:off x="2661596" y="6923607"/>
            <a:ext cx="7681608" cy="7461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300"/>
            </a:lvl1pPr>
          </a:lstStyle>
          <a:p>
            <a:r>
              <a:t>&lt;   … this is a discordant pair</a:t>
            </a:r>
          </a:p>
        </p:txBody>
      </p:sp>
      <p:sp>
        <p:nvSpPr>
          <p:cNvPr id="589" name="&gt;   … this is a concordant pair"/>
          <p:cNvSpPr txBox="1"/>
          <p:nvPr/>
        </p:nvSpPr>
        <p:spPr>
          <a:xfrm>
            <a:off x="2560021" y="7912614"/>
            <a:ext cx="7884758" cy="7461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300"/>
            </a:lvl1pPr>
          </a:lstStyle>
          <a:p>
            <a:r>
              <a:t>&gt;   … this is a concordant pair</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Does similarity == semantics?"/>
          <p:cNvSpPr txBox="1">
            <a:spLocks noGrp="1"/>
          </p:cNvSpPr>
          <p:nvPr>
            <p:ph type="title"/>
          </p:nvPr>
        </p:nvSpPr>
        <p:spPr>
          <a:xfrm>
            <a:off x="712304" y="254000"/>
            <a:ext cx="11580192" cy="2159000"/>
          </a:xfrm>
          <a:prstGeom prst="rect">
            <a:avLst/>
          </a:prstGeom>
        </p:spPr>
        <p:txBody>
          <a:bodyPr/>
          <a:lstStyle>
            <a:lvl1pPr defTabSz="490727">
              <a:defRPr sz="6719"/>
            </a:lvl1pPr>
          </a:lstStyle>
          <a:p>
            <a:r>
              <a:t>Does similarity == semantics?</a:t>
            </a:r>
          </a:p>
        </p:txBody>
      </p:sp>
      <p:sp>
        <p:nvSpPr>
          <p:cNvPr id="594" name="Word vectors fail to capture logical implications  Dog(x) → Animal(x) Dog(x) → not (Gorilla(x))…"/>
          <p:cNvSpPr txBox="1">
            <a:spLocks noGrp="1"/>
          </p:cNvSpPr>
          <p:nvPr>
            <p:ph type="body" idx="1"/>
          </p:nvPr>
        </p:nvSpPr>
        <p:spPr>
          <a:prstGeom prst="rect">
            <a:avLst/>
          </a:prstGeom>
        </p:spPr>
        <p:txBody>
          <a:bodyPr anchor="t"/>
          <a:lstStyle/>
          <a:p>
            <a:r>
              <a:t>Word vectors fail to capture logical implications</a:t>
            </a:r>
            <a:br/>
            <a:br/>
            <a:r>
              <a:t>Dog(x) → Animal(x)</a:t>
            </a:r>
            <a:br/>
            <a:r>
              <a:t>Dog(x) → not (Gorilla(x))</a:t>
            </a:r>
          </a:p>
          <a:p>
            <a:r>
              <a:t>Word vectors for antonyms or logically exclusive things are often very similar</a:t>
            </a:r>
            <a:br/>
            <a:r>
              <a:t>sim(boys, girls)</a:t>
            </a:r>
            <a:br/>
            <a:r>
              <a:t>sim(cats, dogs)</a:t>
            </a:r>
            <a:br/>
            <a:r>
              <a:t>sim(France, Germany)</a:t>
            </a:r>
            <a:br/>
            <a:r>
              <a:t>sim(rise, fall)</a:t>
            </a:r>
            <a:br/>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Acknowledgements"/>
          <p:cNvSpPr txBox="1">
            <a:spLocks noGrp="1"/>
          </p:cNvSpPr>
          <p:nvPr>
            <p:ph type="title"/>
          </p:nvPr>
        </p:nvSpPr>
        <p:spPr>
          <a:prstGeom prst="rect">
            <a:avLst/>
          </a:prstGeom>
        </p:spPr>
        <p:txBody>
          <a:bodyPr/>
          <a:lstStyle/>
          <a:p>
            <a:r>
              <a:t>Acknowledgements</a:t>
            </a:r>
          </a:p>
        </p:txBody>
      </p:sp>
      <p:sp>
        <p:nvSpPr>
          <p:cNvPr id="597" name="Thanks to the following people for providing slides…"/>
          <p:cNvSpPr txBox="1">
            <a:spLocks noGrp="1"/>
          </p:cNvSpPr>
          <p:nvPr>
            <p:ph type="body" idx="1"/>
          </p:nvPr>
        </p:nvSpPr>
        <p:spPr>
          <a:prstGeom prst="rect">
            <a:avLst/>
          </a:prstGeom>
        </p:spPr>
        <p:txBody>
          <a:bodyPr/>
          <a:lstStyle/>
          <a:p>
            <a:pPr marL="417830" indent="-417830" defTabSz="549148">
              <a:spcBef>
                <a:spcPts val="3900"/>
              </a:spcBef>
              <a:defRPr sz="3008"/>
            </a:pPr>
            <a:r>
              <a:t>Thanks to the following people for providing slides</a:t>
            </a:r>
          </a:p>
          <a:p>
            <a:pPr marL="417830" indent="-417830" defTabSz="549148">
              <a:spcBef>
                <a:spcPts val="3900"/>
              </a:spcBef>
              <a:defRPr sz="3008"/>
            </a:pPr>
            <a:r>
              <a:t>Dan Jurafsky from his textbook </a:t>
            </a:r>
            <a:r>
              <a:rPr u="sng">
                <a:hlinkClick r:id="rId2"/>
              </a:rPr>
              <a:t>Speech and Language Processing</a:t>
            </a:r>
            <a:r>
              <a:t> version 3</a:t>
            </a:r>
          </a:p>
          <a:p>
            <a:pPr marL="417830" indent="-417830" defTabSz="549148">
              <a:spcBef>
                <a:spcPts val="3900"/>
              </a:spcBef>
              <a:defRPr sz="3008"/>
            </a:pPr>
            <a:r>
              <a:t>Peter Turney and Patrick Pantel </a:t>
            </a:r>
            <a:r>
              <a:rPr u="sng">
                <a:hlinkClick r:id="rId3"/>
              </a:rPr>
              <a:t>From Frequency to Meaning: Vector Space Models of Semantics</a:t>
            </a:r>
            <a:r>
              <a:t> </a:t>
            </a:r>
          </a:p>
          <a:p>
            <a:pPr marL="417830" indent="-417830" defTabSz="549148">
              <a:spcBef>
                <a:spcPts val="3900"/>
              </a:spcBef>
              <a:defRPr sz="3008"/>
            </a:pPr>
            <a:r>
              <a:t>Chris Potts from his course </a:t>
            </a:r>
            <a:r>
              <a:rPr u="sng">
                <a:hlinkClick r:id="rId4"/>
              </a:rPr>
              <a:t>CS224U: Natural Language Understanding</a:t>
            </a:r>
          </a:p>
          <a:p>
            <a:pPr marL="417830" indent="-417830" defTabSz="549148">
              <a:spcBef>
                <a:spcPts val="3900"/>
              </a:spcBef>
              <a:defRPr sz="3008"/>
            </a:pPr>
            <a:r>
              <a:t>Denis Paperno, Marco Baroni, German Kruszewski from their talk on </a:t>
            </a:r>
            <a:r>
              <a:rPr u="sng">
                <a:hlinkClick r:id="rId5"/>
              </a:rPr>
              <a:t>Deriving Boolean Structures from Distributional Vectors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Lexical Semantics"/>
          <p:cNvSpPr txBox="1">
            <a:spLocks noGrp="1"/>
          </p:cNvSpPr>
          <p:nvPr>
            <p:ph type="title"/>
          </p:nvPr>
        </p:nvSpPr>
        <p:spPr>
          <a:prstGeom prst="rect">
            <a:avLst/>
          </a:prstGeom>
        </p:spPr>
        <p:txBody>
          <a:bodyPr/>
          <a:lstStyle/>
          <a:p>
            <a:r>
              <a:t>Lexical Semantics</a:t>
            </a:r>
          </a:p>
        </p:txBody>
      </p:sp>
      <p:sp>
        <p:nvSpPr>
          <p:cNvPr id="180" name="WordNet"/>
          <p:cNvSpPr txBox="1"/>
          <p:nvPr/>
        </p:nvSpPr>
        <p:spPr>
          <a:xfrm>
            <a:off x="1135934" y="7203344"/>
            <a:ext cx="3906138" cy="863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000" b="0">
                <a:latin typeface="Helvetica Light"/>
                <a:ea typeface="Helvetica Light"/>
                <a:cs typeface="Helvetica Light"/>
                <a:sym typeface="Helvetica Light"/>
              </a:defRPr>
            </a:lvl1pPr>
          </a:lstStyle>
          <a:p>
            <a:r>
              <a:t>WordNet</a:t>
            </a:r>
          </a:p>
        </p:txBody>
      </p:sp>
      <p:grpSp>
        <p:nvGrpSpPr>
          <p:cNvPr id="204" name="Group"/>
          <p:cNvGrpSpPr/>
          <p:nvPr/>
        </p:nvGrpSpPr>
        <p:grpSpPr>
          <a:xfrm>
            <a:off x="697222" y="3345429"/>
            <a:ext cx="5431197" cy="3786744"/>
            <a:chOff x="0" y="0"/>
            <a:chExt cx="5431196" cy="3786742"/>
          </a:xfrm>
        </p:grpSpPr>
        <p:sp>
          <p:nvSpPr>
            <p:cNvPr id="181" name="act"/>
            <p:cNvSpPr txBox="1"/>
            <p:nvPr/>
          </p:nvSpPr>
          <p:spPr>
            <a:xfrm>
              <a:off x="2890541" y="0"/>
              <a:ext cx="654305"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b="0">
                  <a:latin typeface="Helvetica Light"/>
                  <a:ea typeface="Helvetica Light"/>
                  <a:cs typeface="Helvetica Light"/>
                  <a:sym typeface="Helvetica Light"/>
                </a:defRPr>
              </a:lvl1pPr>
            </a:lstStyle>
            <a:p>
              <a:r>
                <a:t>act</a:t>
              </a:r>
            </a:p>
          </p:txBody>
        </p:sp>
        <p:sp>
          <p:nvSpPr>
            <p:cNvPr id="182"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b="0">
                  <a:latin typeface="Helvetica Light"/>
                  <a:ea typeface="Helvetica Light"/>
                  <a:cs typeface="Helvetica Light"/>
                  <a:sym typeface="Helvetica Light"/>
                </a:defRPr>
              </a:lvl1pPr>
            </a:lstStyle>
            <a:p>
              <a:r>
                <a:t>communicate</a:t>
              </a:r>
            </a:p>
          </p:txBody>
        </p:sp>
        <p:sp>
          <p:nvSpPr>
            <p:cNvPr id="183"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b="0">
                  <a:latin typeface="Helvetica Light"/>
                  <a:ea typeface="Helvetica Light"/>
                  <a:cs typeface="Helvetica Light"/>
                  <a:sym typeface="Helvetica Light"/>
                </a:defRPr>
              </a:lvl1pPr>
            </a:lstStyle>
            <a:p>
              <a:r>
                <a:t>address</a:t>
              </a:r>
            </a:p>
          </p:txBody>
        </p:sp>
        <p:sp>
          <p:nvSpPr>
            <p:cNvPr id="184"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b="0">
                  <a:latin typeface="Helvetica Light"/>
                  <a:ea typeface="Helvetica Light"/>
                  <a:cs typeface="Helvetica Light"/>
                  <a:sym typeface="Helvetica Light"/>
                </a:defRPr>
              </a:lvl1pPr>
            </a:lstStyle>
            <a:p>
              <a:r>
                <a:t>harangue</a:t>
              </a:r>
            </a:p>
          </p:txBody>
        </p:sp>
        <p:sp>
          <p:nvSpPr>
            <p:cNvPr id="185"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b="0">
                  <a:latin typeface="Helvetica Light"/>
                  <a:ea typeface="Helvetica Light"/>
                  <a:cs typeface="Helvetica Light"/>
                  <a:sym typeface="Helvetica Light"/>
                </a:defRPr>
              </a:lvl1pPr>
            </a:lstStyle>
            <a:p>
              <a:r>
                <a:t>rant</a:t>
              </a:r>
            </a:p>
          </p:txBody>
        </p:sp>
        <p:sp>
          <p:nvSpPr>
            <p:cNvPr id="186"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b="0">
                  <a:latin typeface="Helvetica Light"/>
                  <a:ea typeface="Helvetica Light"/>
                  <a:cs typeface="Helvetica Light"/>
                  <a:sym typeface="Helvetica Light"/>
                </a:defRPr>
              </a:lvl1pPr>
            </a:lstStyle>
            <a:p>
              <a:r>
                <a:t>perform</a:t>
              </a:r>
            </a:p>
          </p:txBody>
        </p:sp>
        <p:sp>
          <p:nvSpPr>
            <p:cNvPr id="187"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b="0">
                  <a:latin typeface="Helvetica Light"/>
                  <a:ea typeface="Helvetica Light"/>
                  <a:cs typeface="Helvetica Light"/>
                  <a:sym typeface="Helvetica Light"/>
                </a:defRPr>
              </a:lvl1pPr>
            </a:lstStyle>
            <a:p>
              <a:r>
                <a:t>practice</a:t>
              </a:r>
            </a:p>
          </p:txBody>
        </p:sp>
        <p:sp>
          <p:nvSpPr>
            <p:cNvPr id="188"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b="0">
                  <a:latin typeface="Helvetica Light"/>
                  <a:ea typeface="Helvetica Light"/>
                  <a:cs typeface="Helvetica Light"/>
                  <a:sym typeface="Helvetica Light"/>
                </a:defRPr>
              </a:lvl1pPr>
            </a:lstStyle>
            <a:p>
              <a:r>
                <a:t>walk through</a:t>
              </a:r>
            </a:p>
          </p:txBody>
        </p:sp>
        <p:sp>
          <p:nvSpPr>
            <p:cNvPr id="189"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b="0">
                  <a:latin typeface="Helvetica Light"/>
                  <a:ea typeface="Helvetica Light"/>
                  <a:cs typeface="Helvetica Light"/>
                  <a:sym typeface="Helvetica Light"/>
                </a:defRPr>
              </a:lvl1pPr>
            </a:lstStyle>
            <a:p>
              <a:r>
                <a:t>scrimmage</a:t>
              </a:r>
            </a:p>
          </p:txBody>
        </p:sp>
        <p:sp>
          <p:nvSpPr>
            <p:cNvPr id="190"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b="0">
                  <a:latin typeface="Helvetica Light"/>
                  <a:ea typeface="Helvetica Light"/>
                  <a:cs typeface="Helvetica Light"/>
                  <a:sym typeface="Helvetica Light"/>
                </a:defRPr>
              </a:lvl1pPr>
            </a:lstStyle>
            <a:p>
              <a:r>
                <a:t>relay</a:t>
              </a:r>
            </a:p>
          </p:txBody>
        </p:sp>
        <p:sp>
          <p:nvSpPr>
            <p:cNvPr id="191"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b="0">
                  <a:latin typeface="Helvetica Light"/>
                  <a:ea typeface="Helvetica Light"/>
                  <a:cs typeface="Helvetica Light"/>
                  <a:sym typeface="Helvetica Light"/>
                </a:defRPr>
              </a:lvl1pPr>
            </a:lstStyle>
            <a:p>
              <a:r>
                <a:t>talk about</a:t>
              </a:r>
            </a:p>
          </p:txBody>
        </p:sp>
        <p:sp>
          <p:nvSpPr>
            <p:cNvPr id="192"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b="0">
                  <a:latin typeface="Helvetica Light"/>
                  <a:ea typeface="Helvetica Light"/>
                  <a:cs typeface="Helvetica Light"/>
                  <a:sym typeface="Helvetica Light"/>
                </a:defRPr>
              </a:lvl1pPr>
            </a:lstStyle>
            <a:p>
              <a:r>
                <a:t>descant</a:t>
              </a:r>
            </a:p>
          </p:txBody>
        </p:sp>
        <p:sp>
          <p:nvSpPr>
            <p:cNvPr id="193"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b="0">
                  <a:latin typeface="Helvetica Light"/>
                  <a:ea typeface="Helvetica Light"/>
                  <a:cs typeface="Helvetica Light"/>
                  <a:sym typeface="Helvetica Light"/>
                </a:defRPr>
              </a:pPr>
              <a:endParaRPr/>
            </a:p>
          </p:txBody>
        </p:sp>
        <p:sp>
          <p:nvSpPr>
            <p:cNvPr id="194"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b="0">
                  <a:latin typeface="Helvetica Light"/>
                  <a:ea typeface="Helvetica Light"/>
                  <a:cs typeface="Helvetica Light"/>
                  <a:sym typeface="Helvetica Light"/>
                </a:defRPr>
              </a:pPr>
              <a:endParaRPr/>
            </a:p>
          </p:txBody>
        </p:sp>
        <p:sp>
          <p:nvSpPr>
            <p:cNvPr id="195"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b="0">
                  <a:latin typeface="Helvetica Light"/>
                  <a:ea typeface="Helvetica Light"/>
                  <a:cs typeface="Helvetica Light"/>
                  <a:sym typeface="Helvetica Light"/>
                </a:defRPr>
              </a:pPr>
              <a:endParaRPr/>
            </a:p>
          </p:txBody>
        </p:sp>
        <p:sp>
          <p:nvSpPr>
            <p:cNvPr id="196"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b="0">
                  <a:latin typeface="Helvetica Light"/>
                  <a:ea typeface="Helvetica Light"/>
                  <a:cs typeface="Helvetica Light"/>
                  <a:sym typeface="Helvetica Light"/>
                </a:defRPr>
              </a:pPr>
              <a:endParaRPr/>
            </a:p>
          </p:txBody>
        </p:sp>
        <p:sp>
          <p:nvSpPr>
            <p:cNvPr id="197"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b="0">
                  <a:latin typeface="Helvetica Light"/>
                  <a:ea typeface="Helvetica Light"/>
                  <a:cs typeface="Helvetica Light"/>
                  <a:sym typeface="Helvetica Light"/>
                </a:defRPr>
              </a:pPr>
              <a:endParaRPr/>
            </a:p>
          </p:txBody>
        </p:sp>
        <p:sp>
          <p:nvSpPr>
            <p:cNvPr id="198"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b="0">
                  <a:latin typeface="Helvetica Light"/>
                  <a:ea typeface="Helvetica Light"/>
                  <a:cs typeface="Helvetica Light"/>
                  <a:sym typeface="Helvetica Light"/>
                </a:defRPr>
              </a:pPr>
              <a:endParaRPr/>
            </a:p>
          </p:txBody>
        </p:sp>
        <p:sp>
          <p:nvSpPr>
            <p:cNvPr id="199"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b="0">
                  <a:latin typeface="Helvetica Light"/>
                  <a:ea typeface="Helvetica Light"/>
                  <a:cs typeface="Helvetica Light"/>
                  <a:sym typeface="Helvetica Light"/>
                </a:defRPr>
              </a:pPr>
              <a:endParaRPr/>
            </a:p>
          </p:txBody>
        </p:sp>
        <p:sp>
          <p:nvSpPr>
            <p:cNvPr id="200"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b="0">
                  <a:latin typeface="Helvetica Light"/>
                  <a:ea typeface="Helvetica Light"/>
                  <a:cs typeface="Helvetica Light"/>
                  <a:sym typeface="Helvetica Light"/>
                </a:defRPr>
              </a:pPr>
              <a:endParaRPr/>
            </a:p>
          </p:txBody>
        </p:sp>
        <p:sp>
          <p:nvSpPr>
            <p:cNvPr id="201"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b="0">
                  <a:latin typeface="Helvetica Light"/>
                  <a:ea typeface="Helvetica Light"/>
                  <a:cs typeface="Helvetica Light"/>
                  <a:sym typeface="Helvetica Light"/>
                </a:defRPr>
              </a:pPr>
              <a:endParaRPr/>
            </a:p>
          </p:txBody>
        </p:sp>
        <p:sp>
          <p:nvSpPr>
            <p:cNvPr id="202"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b="0">
                  <a:latin typeface="Helvetica Light"/>
                  <a:ea typeface="Helvetica Light"/>
                  <a:cs typeface="Helvetica Light"/>
                  <a:sym typeface="Helvetica Light"/>
                </a:defRPr>
              </a:pPr>
              <a:endParaRPr/>
            </a:p>
          </p:txBody>
        </p:sp>
        <p:sp>
          <p:nvSpPr>
            <p:cNvPr id="203"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b="0">
                  <a:latin typeface="Helvetica Light"/>
                  <a:ea typeface="Helvetica Light"/>
                  <a:cs typeface="Helvetica Light"/>
                  <a:sym typeface="Helvetica Light"/>
                </a:defRPr>
              </a:pPr>
              <a:endParaRP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Image" descr="Image"/>
          <p:cNvPicPr>
            <a:picLocks noChangeAspect="1"/>
          </p:cNvPicPr>
          <p:nvPr/>
        </p:nvPicPr>
        <p:blipFill>
          <a:blip r:embed="rId3"/>
          <a:stretch>
            <a:fillRect/>
          </a:stretch>
        </p:blipFill>
        <p:spPr>
          <a:xfrm>
            <a:off x="5619521" y="2951796"/>
            <a:ext cx="7391188" cy="4390899"/>
          </a:xfrm>
          <a:prstGeom prst="rect">
            <a:avLst/>
          </a:prstGeom>
          <a:ln w="12700">
            <a:miter lim="400000"/>
          </a:ln>
        </p:spPr>
      </p:pic>
      <p:sp>
        <p:nvSpPr>
          <p:cNvPr id="207" name="Lexical Semantics"/>
          <p:cNvSpPr txBox="1">
            <a:spLocks noGrp="1"/>
          </p:cNvSpPr>
          <p:nvPr>
            <p:ph type="title"/>
          </p:nvPr>
        </p:nvSpPr>
        <p:spPr>
          <a:prstGeom prst="rect">
            <a:avLst/>
          </a:prstGeom>
        </p:spPr>
        <p:txBody>
          <a:bodyPr/>
          <a:lstStyle/>
          <a:p>
            <a:r>
              <a:t>Lexical Semantics</a:t>
            </a:r>
          </a:p>
        </p:txBody>
      </p:sp>
      <p:sp>
        <p:nvSpPr>
          <p:cNvPr id="208" name="Vector Space Models"/>
          <p:cNvSpPr txBox="1"/>
          <p:nvPr/>
        </p:nvSpPr>
        <p:spPr>
          <a:xfrm>
            <a:off x="5863480" y="7329205"/>
            <a:ext cx="690327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000" b="0">
                <a:latin typeface="Helvetica Light"/>
                <a:ea typeface="Helvetica Light"/>
                <a:cs typeface="Helvetica Light"/>
                <a:sym typeface="Helvetica Light"/>
              </a:defRPr>
            </a:lvl1pPr>
          </a:lstStyle>
          <a:p>
            <a:r>
              <a:t>Vector Space Models</a:t>
            </a:r>
          </a:p>
        </p:txBody>
      </p:sp>
      <p:sp>
        <p:nvSpPr>
          <p:cNvPr id="209" name="WordNet"/>
          <p:cNvSpPr txBox="1"/>
          <p:nvPr/>
        </p:nvSpPr>
        <p:spPr>
          <a:xfrm>
            <a:off x="1135934" y="7203344"/>
            <a:ext cx="3906138" cy="863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000" b="0">
                <a:latin typeface="Helvetica Light"/>
                <a:ea typeface="Helvetica Light"/>
                <a:cs typeface="Helvetica Light"/>
                <a:sym typeface="Helvetica Light"/>
              </a:defRPr>
            </a:lvl1pPr>
          </a:lstStyle>
          <a:p>
            <a:r>
              <a:t>WordNet</a:t>
            </a:r>
          </a:p>
        </p:txBody>
      </p:sp>
      <p:grpSp>
        <p:nvGrpSpPr>
          <p:cNvPr id="233" name="Group"/>
          <p:cNvGrpSpPr/>
          <p:nvPr/>
        </p:nvGrpSpPr>
        <p:grpSpPr>
          <a:xfrm>
            <a:off x="697222" y="3345429"/>
            <a:ext cx="5431197" cy="3786744"/>
            <a:chOff x="0" y="0"/>
            <a:chExt cx="5431196" cy="3786742"/>
          </a:xfrm>
        </p:grpSpPr>
        <p:sp>
          <p:nvSpPr>
            <p:cNvPr id="210" name="act"/>
            <p:cNvSpPr txBox="1"/>
            <p:nvPr/>
          </p:nvSpPr>
          <p:spPr>
            <a:xfrm>
              <a:off x="2890541" y="0"/>
              <a:ext cx="654305"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b="0">
                  <a:latin typeface="Helvetica Light"/>
                  <a:ea typeface="Helvetica Light"/>
                  <a:cs typeface="Helvetica Light"/>
                  <a:sym typeface="Helvetica Light"/>
                </a:defRPr>
              </a:lvl1pPr>
            </a:lstStyle>
            <a:p>
              <a:r>
                <a:t>act</a:t>
              </a:r>
            </a:p>
          </p:txBody>
        </p:sp>
        <p:sp>
          <p:nvSpPr>
            <p:cNvPr id="211"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b="0">
                  <a:latin typeface="Helvetica Light"/>
                  <a:ea typeface="Helvetica Light"/>
                  <a:cs typeface="Helvetica Light"/>
                  <a:sym typeface="Helvetica Light"/>
                </a:defRPr>
              </a:lvl1pPr>
            </a:lstStyle>
            <a:p>
              <a:r>
                <a:t>communicate</a:t>
              </a:r>
            </a:p>
          </p:txBody>
        </p:sp>
        <p:sp>
          <p:nvSpPr>
            <p:cNvPr id="212"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b="0">
                  <a:latin typeface="Helvetica Light"/>
                  <a:ea typeface="Helvetica Light"/>
                  <a:cs typeface="Helvetica Light"/>
                  <a:sym typeface="Helvetica Light"/>
                </a:defRPr>
              </a:lvl1pPr>
            </a:lstStyle>
            <a:p>
              <a:r>
                <a:t>address</a:t>
              </a:r>
            </a:p>
          </p:txBody>
        </p:sp>
        <p:sp>
          <p:nvSpPr>
            <p:cNvPr id="213"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b="0">
                  <a:latin typeface="Helvetica Light"/>
                  <a:ea typeface="Helvetica Light"/>
                  <a:cs typeface="Helvetica Light"/>
                  <a:sym typeface="Helvetica Light"/>
                </a:defRPr>
              </a:lvl1pPr>
            </a:lstStyle>
            <a:p>
              <a:r>
                <a:t>harangue</a:t>
              </a:r>
            </a:p>
          </p:txBody>
        </p:sp>
        <p:sp>
          <p:nvSpPr>
            <p:cNvPr id="214"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b="0">
                  <a:latin typeface="Helvetica Light"/>
                  <a:ea typeface="Helvetica Light"/>
                  <a:cs typeface="Helvetica Light"/>
                  <a:sym typeface="Helvetica Light"/>
                </a:defRPr>
              </a:lvl1pPr>
            </a:lstStyle>
            <a:p>
              <a:r>
                <a:t>rant</a:t>
              </a:r>
            </a:p>
          </p:txBody>
        </p:sp>
        <p:sp>
          <p:nvSpPr>
            <p:cNvPr id="215"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b="0">
                  <a:latin typeface="Helvetica Light"/>
                  <a:ea typeface="Helvetica Light"/>
                  <a:cs typeface="Helvetica Light"/>
                  <a:sym typeface="Helvetica Light"/>
                </a:defRPr>
              </a:lvl1pPr>
            </a:lstStyle>
            <a:p>
              <a:r>
                <a:t>perform</a:t>
              </a:r>
            </a:p>
          </p:txBody>
        </p:sp>
        <p:sp>
          <p:nvSpPr>
            <p:cNvPr id="216"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b="0">
                  <a:latin typeface="Helvetica Light"/>
                  <a:ea typeface="Helvetica Light"/>
                  <a:cs typeface="Helvetica Light"/>
                  <a:sym typeface="Helvetica Light"/>
                </a:defRPr>
              </a:lvl1pPr>
            </a:lstStyle>
            <a:p>
              <a:r>
                <a:t>practice</a:t>
              </a:r>
            </a:p>
          </p:txBody>
        </p:sp>
        <p:sp>
          <p:nvSpPr>
            <p:cNvPr id="217"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b="0">
                  <a:latin typeface="Helvetica Light"/>
                  <a:ea typeface="Helvetica Light"/>
                  <a:cs typeface="Helvetica Light"/>
                  <a:sym typeface="Helvetica Light"/>
                </a:defRPr>
              </a:lvl1pPr>
            </a:lstStyle>
            <a:p>
              <a:r>
                <a:t>walk through</a:t>
              </a:r>
            </a:p>
          </p:txBody>
        </p:sp>
        <p:sp>
          <p:nvSpPr>
            <p:cNvPr id="218"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b="0">
                  <a:latin typeface="Helvetica Light"/>
                  <a:ea typeface="Helvetica Light"/>
                  <a:cs typeface="Helvetica Light"/>
                  <a:sym typeface="Helvetica Light"/>
                </a:defRPr>
              </a:lvl1pPr>
            </a:lstStyle>
            <a:p>
              <a:r>
                <a:t>scrimmage</a:t>
              </a:r>
            </a:p>
          </p:txBody>
        </p:sp>
        <p:sp>
          <p:nvSpPr>
            <p:cNvPr id="219"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b="0">
                  <a:latin typeface="Helvetica Light"/>
                  <a:ea typeface="Helvetica Light"/>
                  <a:cs typeface="Helvetica Light"/>
                  <a:sym typeface="Helvetica Light"/>
                </a:defRPr>
              </a:lvl1pPr>
            </a:lstStyle>
            <a:p>
              <a:r>
                <a:t>relay</a:t>
              </a:r>
            </a:p>
          </p:txBody>
        </p:sp>
        <p:sp>
          <p:nvSpPr>
            <p:cNvPr id="220"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b="0">
                  <a:latin typeface="Helvetica Light"/>
                  <a:ea typeface="Helvetica Light"/>
                  <a:cs typeface="Helvetica Light"/>
                  <a:sym typeface="Helvetica Light"/>
                </a:defRPr>
              </a:lvl1pPr>
            </a:lstStyle>
            <a:p>
              <a:r>
                <a:t>talk about</a:t>
              </a:r>
            </a:p>
          </p:txBody>
        </p:sp>
        <p:sp>
          <p:nvSpPr>
            <p:cNvPr id="221"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b="0">
                  <a:latin typeface="Helvetica Light"/>
                  <a:ea typeface="Helvetica Light"/>
                  <a:cs typeface="Helvetica Light"/>
                  <a:sym typeface="Helvetica Light"/>
                </a:defRPr>
              </a:lvl1pPr>
            </a:lstStyle>
            <a:p>
              <a:r>
                <a:t>descant</a:t>
              </a:r>
            </a:p>
          </p:txBody>
        </p:sp>
        <p:sp>
          <p:nvSpPr>
            <p:cNvPr id="222"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b="0">
                  <a:latin typeface="Helvetica Light"/>
                  <a:ea typeface="Helvetica Light"/>
                  <a:cs typeface="Helvetica Light"/>
                  <a:sym typeface="Helvetica Light"/>
                </a:defRPr>
              </a:pPr>
              <a:endParaRPr/>
            </a:p>
          </p:txBody>
        </p:sp>
        <p:sp>
          <p:nvSpPr>
            <p:cNvPr id="223"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b="0">
                  <a:latin typeface="Helvetica Light"/>
                  <a:ea typeface="Helvetica Light"/>
                  <a:cs typeface="Helvetica Light"/>
                  <a:sym typeface="Helvetica Light"/>
                </a:defRPr>
              </a:pPr>
              <a:endParaRPr/>
            </a:p>
          </p:txBody>
        </p:sp>
        <p:sp>
          <p:nvSpPr>
            <p:cNvPr id="224"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b="0">
                  <a:latin typeface="Helvetica Light"/>
                  <a:ea typeface="Helvetica Light"/>
                  <a:cs typeface="Helvetica Light"/>
                  <a:sym typeface="Helvetica Light"/>
                </a:defRPr>
              </a:pPr>
              <a:endParaRPr/>
            </a:p>
          </p:txBody>
        </p:sp>
        <p:sp>
          <p:nvSpPr>
            <p:cNvPr id="225"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b="0">
                  <a:latin typeface="Helvetica Light"/>
                  <a:ea typeface="Helvetica Light"/>
                  <a:cs typeface="Helvetica Light"/>
                  <a:sym typeface="Helvetica Light"/>
                </a:defRPr>
              </a:pPr>
              <a:endParaRPr/>
            </a:p>
          </p:txBody>
        </p:sp>
        <p:sp>
          <p:nvSpPr>
            <p:cNvPr id="226"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b="0">
                  <a:latin typeface="Helvetica Light"/>
                  <a:ea typeface="Helvetica Light"/>
                  <a:cs typeface="Helvetica Light"/>
                  <a:sym typeface="Helvetica Light"/>
                </a:defRPr>
              </a:pPr>
              <a:endParaRPr/>
            </a:p>
          </p:txBody>
        </p:sp>
        <p:sp>
          <p:nvSpPr>
            <p:cNvPr id="227"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b="0">
                  <a:latin typeface="Helvetica Light"/>
                  <a:ea typeface="Helvetica Light"/>
                  <a:cs typeface="Helvetica Light"/>
                  <a:sym typeface="Helvetica Light"/>
                </a:defRPr>
              </a:pPr>
              <a:endParaRPr/>
            </a:p>
          </p:txBody>
        </p:sp>
        <p:sp>
          <p:nvSpPr>
            <p:cNvPr id="228"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b="0">
                  <a:latin typeface="Helvetica Light"/>
                  <a:ea typeface="Helvetica Light"/>
                  <a:cs typeface="Helvetica Light"/>
                  <a:sym typeface="Helvetica Light"/>
                </a:defRPr>
              </a:pPr>
              <a:endParaRPr/>
            </a:p>
          </p:txBody>
        </p:sp>
        <p:sp>
          <p:nvSpPr>
            <p:cNvPr id="229"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b="0">
                  <a:latin typeface="Helvetica Light"/>
                  <a:ea typeface="Helvetica Light"/>
                  <a:cs typeface="Helvetica Light"/>
                  <a:sym typeface="Helvetica Light"/>
                </a:defRPr>
              </a:pPr>
              <a:endParaRPr/>
            </a:p>
          </p:txBody>
        </p:sp>
        <p:sp>
          <p:nvSpPr>
            <p:cNvPr id="230"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b="0">
                  <a:latin typeface="Helvetica Light"/>
                  <a:ea typeface="Helvetica Light"/>
                  <a:cs typeface="Helvetica Light"/>
                  <a:sym typeface="Helvetica Light"/>
                </a:defRPr>
              </a:pPr>
              <a:endParaRPr/>
            </a:p>
          </p:txBody>
        </p:sp>
        <p:sp>
          <p:nvSpPr>
            <p:cNvPr id="231"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b="0">
                  <a:latin typeface="Helvetica Light"/>
                  <a:ea typeface="Helvetica Light"/>
                  <a:cs typeface="Helvetica Light"/>
                  <a:sym typeface="Helvetica Light"/>
                </a:defRPr>
              </a:pPr>
              <a:endParaRPr/>
            </a:p>
          </p:txBody>
        </p:sp>
        <p:sp>
          <p:nvSpPr>
            <p:cNvPr id="232"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b="0">
                  <a:latin typeface="Helvetica Light"/>
                  <a:ea typeface="Helvetica Light"/>
                  <a:cs typeface="Helvetica Light"/>
                  <a:sym typeface="Helvetica Light"/>
                </a:defRPr>
              </a:pPr>
              <a:endParaRPr/>
            </a:p>
          </p:txBody>
        </p:sp>
      </p:gr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3"/>
          <a:stretch>
            <a:fillRect/>
          </a:stretch>
        </p:blipFill>
        <p:spPr>
          <a:xfrm>
            <a:off x="-1199446" y="1534972"/>
            <a:ext cx="14789811" cy="8786216"/>
          </a:xfrm>
          <a:prstGeom prst="rect">
            <a:avLst/>
          </a:prstGeom>
          <a:ln w="12700">
            <a:miter lim="400000"/>
          </a:ln>
        </p:spPr>
      </p:pic>
      <p:sp>
        <p:nvSpPr>
          <p:cNvPr id="238" name="Vector Space Models"/>
          <p:cNvSpPr txBox="1">
            <a:spLocks noGrp="1"/>
          </p:cNvSpPr>
          <p:nvPr>
            <p:ph type="title"/>
          </p:nvPr>
        </p:nvSpPr>
        <p:spPr>
          <a:prstGeom prst="rect">
            <a:avLst/>
          </a:prstGeom>
        </p:spPr>
        <p:txBody>
          <a:bodyPr/>
          <a:lstStyle/>
          <a:p>
            <a:r>
              <a:t>Vector Space Models</a:t>
            </a:r>
          </a:p>
        </p:txBody>
      </p:sp>
    </p:spTree>
  </p:cSld>
  <p:clrMapOvr>
    <a:masterClrMapping/>
  </p:clrMapOvr>
  <p:transition spd="slow"/>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2867</Words>
  <Application>Microsoft Macintosh PowerPoint</Application>
  <PresentationFormat>Custom</PresentationFormat>
  <Paragraphs>678</Paragraphs>
  <Slides>65</Slides>
  <Notes>24</Notes>
  <HiddenSlides>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65</vt:i4>
      </vt:variant>
    </vt:vector>
  </HeadingPairs>
  <TitlesOfParts>
    <vt:vector size="79" baseType="lpstr">
      <vt:lpstr>Calibri</vt:lpstr>
      <vt:lpstr>Chalkduster</vt:lpstr>
      <vt:lpstr>Gill Sans</vt:lpstr>
      <vt:lpstr>Helvetica</vt:lpstr>
      <vt:lpstr>Helvetica Light</vt:lpstr>
      <vt:lpstr>Helvetica Neue</vt:lpstr>
      <vt:lpstr>Helvetica Neue Light</vt:lpstr>
      <vt:lpstr>Helvetica Neue Medium</vt:lpstr>
      <vt:lpstr>Helvetica Neue Thin</vt:lpstr>
      <vt:lpstr>Lucida Grande</vt:lpstr>
      <vt:lpstr>Lucida Sans</vt:lpstr>
      <vt:lpstr>Menlo</vt:lpstr>
      <vt:lpstr>Times</vt:lpstr>
      <vt:lpstr>White</vt:lpstr>
      <vt:lpstr>Representing Word Meaning with Vectors</vt:lpstr>
      <vt:lpstr>Entailment in formal semantics</vt:lpstr>
      <vt:lpstr>Entailment in formal semantics</vt:lpstr>
      <vt:lpstr>PowerPoint Presentation</vt:lpstr>
      <vt:lpstr>PowerPoint Presentation</vt:lpstr>
      <vt:lpstr>PowerPoint Presentation</vt:lpstr>
      <vt:lpstr>Lexical Semantics</vt:lpstr>
      <vt:lpstr>Lexical Semantics</vt:lpstr>
      <vt:lpstr>Vector Space Models</vt:lpstr>
      <vt:lpstr>Why vector models of meaning? computing the similarity between words</vt:lpstr>
      <vt:lpstr>Why vector models of meaning? computing the similarity between words</vt:lpstr>
      <vt:lpstr>Why vector models of meaning? computing the similarity between words</vt:lpstr>
      <vt:lpstr>Why vector models of meaning? computing the similarity between words</vt:lpstr>
      <vt:lpstr>Intuition of distributional word similarity</vt:lpstr>
      <vt:lpstr>Distributional Hypothesis</vt:lpstr>
      <vt:lpstr>Information Retrieval</vt:lpstr>
      <vt:lpstr>Term-Document Matrix</vt:lpstr>
      <vt:lpstr>Term-Document Matrix</vt:lpstr>
      <vt:lpstr>Term-Document Matrix</vt:lpstr>
      <vt:lpstr>Term-Document Matrix</vt:lpstr>
      <vt:lpstr>Term-Document Matrix</vt:lpstr>
      <vt:lpstr>Term-Document Matrix</vt:lpstr>
      <vt:lpstr>Term-Document Matrix</vt:lpstr>
      <vt:lpstr>What can document similarity let you do?</vt:lpstr>
      <vt:lpstr>Word similarity for plagiarism detection</vt:lpstr>
      <vt:lpstr>Term-Document Matrix</vt:lpstr>
      <vt:lpstr>Vector comparisons</vt:lpstr>
      <vt:lpstr>Vector comparisons</vt:lpstr>
      <vt:lpstr>Vector comparisons</vt:lpstr>
      <vt:lpstr>Vector comparisons</vt:lpstr>
      <vt:lpstr>Vector comparisons</vt:lpstr>
      <vt:lpstr>Vector L2 (length) Normalization</vt:lpstr>
      <vt:lpstr>Vector L2 (length) Normalization</vt:lpstr>
      <vt:lpstr>Vector comparisons</vt:lpstr>
      <vt:lpstr>Vector L2 (length) Normalization</vt:lpstr>
      <vt:lpstr>Cosine Distance</vt:lpstr>
      <vt:lpstr>Term-Term Matrix</vt:lpstr>
      <vt:lpstr>Term-Term Matrix</vt:lpstr>
      <vt:lpstr>Term-Term Matrix</vt:lpstr>
      <vt:lpstr>Context windows</vt:lpstr>
      <vt:lpstr>Context windows</vt:lpstr>
      <vt:lpstr>PowerPoint Presentation</vt:lpstr>
      <vt:lpstr>Using syntax to define a word’s context</vt:lpstr>
      <vt:lpstr>Co-occurrence vectors based on syntactic dependencies</vt:lpstr>
      <vt:lpstr>Alternates to counts</vt:lpstr>
      <vt:lpstr>TF-IDF</vt:lpstr>
      <vt:lpstr>Sparse v. Dense Vectors</vt:lpstr>
      <vt:lpstr>Sparse v. Dense Vectors</vt:lpstr>
      <vt:lpstr>Skip-grams, CBOW</vt:lpstr>
      <vt:lpstr>Skip-Grams</vt:lpstr>
      <vt:lpstr>Negative sampling</vt:lpstr>
      <vt:lpstr>Neural Network</vt:lpstr>
      <vt:lpstr>Properties of Embeddings</vt:lpstr>
      <vt:lpstr>Embeddings capture relational meanings</vt:lpstr>
      <vt:lpstr>PowerPoint Presentation</vt:lpstr>
      <vt:lpstr>Demo of word vectors</vt:lpstr>
      <vt:lpstr>Demo of word vectors</vt:lpstr>
      <vt:lpstr>Many possible models</vt:lpstr>
      <vt:lpstr>Many possible models</vt:lpstr>
      <vt:lpstr>How do we pick the right combination?</vt:lpstr>
      <vt:lpstr>Evaluating word vectors</vt:lpstr>
      <vt:lpstr>Psycholinguistics Data</vt:lpstr>
      <vt:lpstr>Computing correlation</vt:lpstr>
      <vt:lpstr>Does similarity == semantics?</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Representing Word Meaning with Vectors</dc:title>
  <cp:lastModifiedBy>Callison-Burch, Christopher</cp:lastModifiedBy>
  <cp:revision>1</cp:revision>
  <dcterms:modified xsi:type="dcterms:W3CDTF">2020-01-16T03:23:01Z</dcterms:modified>
</cp:coreProperties>
</file>